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56" r:id="rId2"/>
    <p:sldMasterId id="2147483970" r:id="rId3"/>
    <p:sldMasterId id="2147483994" r:id="rId4"/>
  </p:sldMasterIdLst>
  <p:notesMasterIdLst>
    <p:notesMasterId r:id="rId28"/>
  </p:notesMasterIdLst>
  <p:handoutMasterIdLst>
    <p:handoutMasterId r:id="rId29"/>
  </p:handoutMasterIdLst>
  <p:sldIdLst>
    <p:sldId id="286" r:id="rId5"/>
    <p:sldId id="274" r:id="rId6"/>
    <p:sldId id="283" r:id="rId7"/>
    <p:sldId id="285" r:id="rId8"/>
    <p:sldId id="302" r:id="rId9"/>
    <p:sldId id="304" r:id="rId10"/>
    <p:sldId id="303" r:id="rId11"/>
    <p:sldId id="301" r:id="rId12"/>
    <p:sldId id="291" r:id="rId13"/>
    <p:sldId id="310" r:id="rId14"/>
    <p:sldId id="263" r:id="rId15"/>
    <p:sldId id="305" r:id="rId16"/>
    <p:sldId id="308" r:id="rId17"/>
    <p:sldId id="275" r:id="rId18"/>
    <p:sldId id="282" r:id="rId19"/>
    <p:sldId id="277" r:id="rId20"/>
    <p:sldId id="278" r:id="rId21"/>
    <p:sldId id="293" r:id="rId22"/>
    <p:sldId id="292" r:id="rId23"/>
    <p:sldId id="311" r:id="rId24"/>
    <p:sldId id="268" r:id="rId25"/>
    <p:sldId id="269" r:id="rId26"/>
    <p:sldId id="27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FFCCFF"/>
    <a:srgbClr val="A50021"/>
    <a:srgbClr val="0033CC"/>
    <a:srgbClr val="008000"/>
    <a:srgbClr val="99CCFF"/>
    <a:srgbClr val="00FFFF"/>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12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noProof="1">
                <a:latin typeface="Arial" charset="0"/>
              </a:defRPr>
            </a:lvl1pPr>
          </a:lstStyle>
          <a:p>
            <a:pPr>
              <a:defRPr/>
            </a:pPr>
            <a:endParaRPr lang="vi-VN"/>
          </a:p>
        </p:txBody>
      </p:sp>
      <p:sp>
        <p:nvSpPr>
          <p:cNvPr id="81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noProof="1">
                <a:latin typeface="Arial" charset="0"/>
              </a:defRPr>
            </a:lvl1pPr>
          </a:lstStyle>
          <a:p>
            <a:pPr>
              <a:defRPr/>
            </a:pPr>
            <a:endParaRPr lang="en-US"/>
          </a:p>
        </p:txBody>
      </p:sp>
      <p:sp>
        <p:nvSpPr>
          <p:cNvPr id="81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noProof="1">
                <a:latin typeface="Arial" charset="0"/>
              </a:defRPr>
            </a:lvl1pPr>
          </a:lstStyle>
          <a:p>
            <a:pPr>
              <a:defRPr/>
            </a:pPr>
            <a:endParaRPr lang="vi-VN"/>
          </a:p>
        </p:txBody>
      </p:sp>
      <p:sp>
        <p:nvSpPr>
          <p:cNvPr id="81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noProof="1">
                <a:latin typeface="Arial" charset="0"/>
              </a:defRPr>
            </a:lvl1pPr>
          </a:lstStyle>
          <a:p>
            <a:pPr>
              <a:defRPr/>
            </a:pPr>
            <a:fld id="{9AAF50E8-0B21-4885-A643-9E50C926DE0B}" type="slidenum">
              <a:rPr/>
              <a:pPr>
                <a:defRPr/>
              </a:pPr>
              <a:t>‹#›</a:t>
            </a:fld>
            <a:endParaRPr lang="vi-VN"/>
          </a:p>
        </p:txBody>
      </p:sp>
    </p:spTree>
    <p:extLst>
      <p:ext uri="{BB962C8B-B14F-4D97-AF65-F5344CB8AC3E}">
        <p14:creationId xmlns:p14="http://schemas.microsoft.com/office/powerpoint/2010/main" val="1912152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noProof="1">
                <a:latin typeface="Arial" charset="0"/>
              </a:defRPr>
            </a:lvl1pPr>
          </a:lstStyle>
          <a:p>
            <a:pPr>
              <a:defRPr/>
            </a:pPr>
            <a:endParaRPr lang="vi-VN"/>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noProof="1">
                <a:latin typeface="Arial" charset="0"/>
              </a:defRPr>
            </a:lvl1pPr>
          </a:lstStyle>
          <a:p>
            <a:pPr>
              <a:defRPr/>
            </a:pPr>
            <a:endParaRPr lang="en-US"/>
          </a:p>
        </p:txBody>
      </p:sp>
      <p:sp>
        <p:nvSpPr>
          <p:cNvPr id="100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noProof="1"/>
              <a:t>Click to edit Master text styles</a:t>
            </a:r>
          </a:p>
          <a:p>
            <a:pPr lvl="1"/>
            <a:r>
              <a:rPr lang="vi-VN" noProof="1"/>
              <a:t>Second level</a:t>
            </a:r>
          </a:p>
          <a:p>
            <a:pPr lvl="2"/>
            <a:r>
              <a:rPr lang="vi-VN" noProof="1"/>
              <a:t>Third level</a:t>
            </a:r>
          </a:p>
          <a:p>
            <a:pPr lvl="3"/>
            <a:r>
              <a:rPr lang="vi-VN" noProof="1"/>
              <a:t>Fourth level</a:t>
            </a:r>
          </a:p>
          <a:p>
            <a:pPr lvl="4"/>
            <a:r>
              <a:rPr lang="vi-VN" noProof="1"/>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noProof="1">
                <a:latin typeface="Arial" charset="0"/>
              </a:defRPr>
            </a:lvl1pPr>
          </a:lstStyle>
          <a:p>
            <a:pPr>
              <a:defRPr/>
            </a:pPr>
            <a:endParaRPr lang="vi-VN"/>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noProof="1">
                <a:latin typeface="Arial" charset="0"/>
              </a:defRPr>
            </a:lvl1pPr>
          </a:lstStyle>
          <a:p>
            <a:pPr>
              <a:defRPr/>
            </a:pPr>
            <a:fld id="{B4B9C739-558B-4AAA-9FCE-DF1E1AF75EC5}" type="slidenum">
              <a:rPr/>
              <a:pPr>
                <a:defRPr/>
              </a:pPr>
              <a:t>‹#›</a:t>
            </a:fld>
            <a:endParaRPr lang="vi-VN"/>
          </a:p>
        </p:txBody>
      </p:sp>
    </p:spTree>
    <p:extLst>
      <p:ext uri="{BB962C8B-B14F-4D97-AF65-F5344CB8AC3E}">
        <p14:creationId xmlns:p14="http://schemas.microsoft.com/office/powerpoint/2010/main" val="2856001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endParaRPr lang="vi-VN" altLang="en-US">
              <a:latin typeface="Arial" pitchFamily="34" charset="0"/>
            </a:endParaRPr>
          </a:p>
        </p:txBody>
      </p:sp>
      <p:sp>
        <p:nvSpPr>
          <p:cNvPr id="10138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180A1F-B6EC-4DBE-A9D7-227EF90E59CB}" type="slidenum">
              <a:rPr altLang="en-US" smtClean="0"/>
              <a:pPr eaLnBrk="1" hangingPunct="1"/>
              <a:t>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endParaRPr lang="vi-VN" altLang="en-US">
              <a:latin typeface="Arial" pitchFamily="34" charset="0"/>
            </a:endParaRPr>
          </a:p>
        </p:txBody>
      </p:sp>
      <p:sp>
        <p:nvSpPr>
          <p:cNvPr id="10138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180A1F-B6EC-4DBE-A9D7-227EF90E59CB}" type="slidenum">
              <a:rPr altLang="en-US" smtClean="0"/>
              <a:pPr eaLnBrk="1" hangingPunct="1"/>
              <a:t>7</a:t>
            </a:fld>
            <a:endParaRPr lang="en-US" altLang="en-US"/>
          </a:p>
        </p:txBody>
      </p:sp>
    </p:spTree>
    <p:extLst>
      <p:ext uri="{BB962C8B-B14F-4D97-AF65-F5344CB8AC3E}">
        <p14:creationId xmlns:p14="http://schemas.microsoft.com/office/powerpoint/2010/main" val="2028836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E0F622-5B50-4D9A-A903-B1E24E1EBA55}" type="slidenum">
              <a:rPr altLang="en-US" smtClean="0"/>
              <a:pPr eaLnBrk="1" hangingPunct="1"/>
              <a:t>11</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noProof="1">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E0F622-5B50-4D9A-A903-B1E24E1EBA55}" type="slidenum">
              <a:rPr altLang="en-US" smtClean="0"/>
              <a:pPr eaLnBrk="1" hangingPunct="1"/>
              <a:t>12</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noProof="1">
              <a:latin typeface="Arial" pitchFamily="34" charset="0"/>
            </a:endParaRPr>
          </a:p>
        </p:txBody>
      </p:sp>
    </p:spTree>
    <p:extLst>
      <p:ext uri="{BB962C8B-B14F-4D97-AF65-F5344CB8AC3E}">
        <p14:creationId xmlns:p14="http://schemas.microsoft.com/office/powerpoint/2010/main" val="361786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E0F622-5B50-4D9A-A903-B1E24E1EBA55}" type="slidenum">
              <a:rPr altLang="en-US" smtClean="0"/>
              <a:pPr eaLnBrk="1" hangingPunct="1"/>
              <a:t>13</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noProof="1">
              <a:latin typeface="Arial" pitchFamily="34" charset="0"/>
            </a:endParaRPr>
          </a:p>
        </p:txBody>
      </p:sp>
    </p:spTree>
    <p:extLst>
      <p:ext uri="{BB962C8B-B14F-4D97-AF65-F5344CB8AC3E}">
        <p14:creationId xmlns:p14="http://schemas.microsoft.com/office/powerpoint/2010/main" val="4016113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78830-2BF3-46E9-8496-F642A55784FE}" type="slidenum">
              <a:rPr lang="en-US"/>
              <a:pPr>
                <a:defRPr/>
              </a:pPr>
              <a:t>‹#›</a:t>
            </a:fld>
            <a:endParaRPr lang="en-US"/>
          </a:p>
        </p:txBody>
      </p:sp>
    </p:spTree>
    <p:extLst>
      <p:ext uri="{BB962C8B-B14F-4D97-AF65-F5344CB8AC3E}">
        <p14:creationId xmlns:p14="http://schemas.microsoft.com/office/powerpoint/2010/main" val="185435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55A553-2F9B-4602-88CC-72486F9169C7}" type="slidenum">
              <a:rPr lang="en-US"/>
              <a:pPr>
                <a:defRPr/>
              </a:pPr>
              <a:t>‹#›</a:t>
            </a:fld>
            <a:endParaRPr lang="en-US"/>
          </a:p>
        </p:txBody>
      </p:sp>
    </p:spTree>
    <p:extLst>
      <p:ext uri="{BB962C8B-B14F-4D97-AF65-F5344CB8AC3E}">
        <p14:creationId xmlns:p14="http://schemas.microsoft.com/office/powerpoint/2010/main" val="23335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12D5A-1E56-4F40-82C1-B50A3A43E3D0}" type="slidenum">
              <a:rPr lang="en-US"/>
              <a:pPr>
                <a:defRPr/>
              </a:pPr>
              <a:t>‹#›</a:t>
            </a:fld>
            <a:endParaRPr lang="en-US"/>
          </a:p>
        </p:txBody>
      </p:sp>
    </p:spTree>
    <p:extLst>
      <p:ext uri="{BB962C8B-B14F-4D97-AF65-F5344CB8AC3E}">
        <p14:creationId xmlns:p14="http://schemas.microsoft.com/office/powerpoint/2010/main" val="2798905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A011A5-350C-411F-965F-DF626BB333A5}" type="slidenum">
              <a:rPr lang="en-US"/>
              <a:pPr>
                <a:defRPr/>
              </a:pPr>
              <a:t>‹#›</a:t>
            </a:fld>
            <a:endParaRPr lang="en-US"/>
          </a:p>
        </p:txBody>
      </p:sp>
    </p:spTree>
    <p:extLst>
      <p:ext uri="{BB962C8B-B14F-4D97-AF65-F5344CB8AC3E}">
        <p14:creationId xmlns:p14="http://schemas.microsoft.com/office/powerpoint/2010/main" val="2779988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BD26EC-1D3D-478C-AACE-FCD8D73E0D02}" type="slidenum">
              <a:rPr lang="en-US"/>
              <a:pPr>
                <a:defRPr/>
              </a:pPr>
              <a:t>‹#›</a:t>
            </a:fld>
            <a:endParaRPr lang="en-US"/>
          </a:p>
        </p:txBody>
      </p:sp>
    </p:spTree>
    <p:extLst>
      <p:ext uri="{BB962C8B-B14F-4D97-AF65-F5344CB8AC3E}">
        <p14:creationId xmlns:p14="http://schemas.microsoft.com/office/powerpoint/2010/main" val="4004941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434AE1A6-FB32-408B-A328-18DFEC3BC529}" type="slidenum">
              <a:rPr lang="en-US" altLang="en-US"/>
              <a:pPr>
                <a:defRPr/>
              </a:pPr>
              <a:t>‹#›</a:t>
            </a:fld>
            <a:endParaRPr lang="en-US" altLang="en-US"/>
          </a:p>
        </p:txBody>
      </p:sp>
    </p:spTree>
    <p:extLst>
      <p:ext uri="{BB962C8B-B14F-4D97-AF65-F5344CB8AC3E}">
        <p14:creationId xmlns:p14="http://schemas.microsoft.com/office/powerpoint/2010/main" val="2678433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CE461CB1-5877-45F8-8959-94860DDAF932}" type="slidenum">
              <a:rPr lang="en-US" altLang="en-US"/>
              <a:pPr>
                <a:defRPr/>
              </a:pPr>
              <a:t>‹#›</a:t>
            </a:fld>
            <a:endParaRPr lang="en-US" altLang="en-US"/>
          </a:p>
        </p:txBody>
      </p:sp>
    </p:spTree>
    <p:extLst>
      <p:ext uri="{BB962C8B-B14F-4D97-AF65-F5344CB8AC3E}">
        <p14:creationId xmlns:p14="http://schemas.microsoft.com/office/powerpoint/2010/main" val="254054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2AD0CD75-1551-422F-BAE5-24FD11E9E652}" type="slidenum">
              <a:rPr lang="en-US" altLang="en-US"/>
              <a:pPr>
                <a:defRPr/>
              </a:pPr>
              <a:t>‹#›</a:t>
            </a:fld>
            <a:endParaRPr lang="en-US" altLang="en-US"/>
          </a:p>
        </p:txBody>
      </p:sp>
    </p:spTree>
    <p:extLst>
      <p:ext uri="{BB962C8B-B14F-4D97-AF65-F5344CB8AC3E}">
        <p14:creationId xmlns:p14="http://schemas.microsoft.com/office/powerpoint/2010/main" val="2120159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F34E7498-62EA-43A9-85E3-44B1E24E3964}" type="slidenum">
              <a:rPr lang="en-US" altLang="en-US"/>
              <a:pPr>
                <a:defRPr/>
              </a:pPr>
              <a:t>‹#›</a:t>
            </a:fld>
            <a:endParaRPr lang="en-US" altLang="en-US"/>
          </a:p>
        </p:txBody>
      </p:sp>
    </p:spTree>
    <p:extLst>
      <p:ext uri="{BB962C8B-B14F-4D97-AF65-F5344CB8AC3E}">
        <p14:creationId xmlns:p14="http://schemas.microsoft.com/office/powerpoint/2010/main" val="104601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4A9B9185-A9F3-448C-B6BB-E514F16A422E}" type="slidenum">
              <a:rPr lang="en-US" altLang="en-US"/>
              <a:pPr>
                <a:defRPr/>
              </a:pPr>
              <a:t>‹#›</a:t>
            </a:fld>
            <a:endParaRPr lang="en-US" altLang="en-US"/>
          </a:p>
        </p:txBody>
      </p:sp>
    </p:spTree>
    <p:extLst>
      <p:ext uri="{BB962C8B-B14F-4D97-AF65-F5344CB8AC3E}">
        <p14:creationId xmlns:p14="http://schemas.microsoft.com/office/powerpoint/2010/main" val="3186627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37E8B4B4-0757-4966-B27D-7A146E22F066}" type="slidenum">
              <a:rPr lang="en-US" altLang="en-US"/>
              <a:pPr>
                <a:defRPr/>
              </a:pPr>
              <a:t>‹#›</a:t>
            </a:fld>
            <a:endParaRPr lang="en-US" altLang="en-US"/>
          </a:p>
        </p:txBody>
      </p:sp>
    </p:spTree>
    <p:extLst>
      <p:ext uri="{BB962C8B-B14F-4D97-AF65-F5344CB8AC3E}">
        <p14:creationId xmlns:p14="http://schemas.microsoft.com/office/powerpoint/2010/main" val="274694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69F8C-107B-4887-8838-64F3BADFC17F}" type="slidenum">
              <a:rPr lang="en-US"/>
              <a:pPr>
                <a:defRPr/>
              </a:pPr>
              <a:t>‹#›</a:t>
            </a:fld>
            <a:endParaRPr lang="en-US"/>
          </a:p>
        </p:txBody>
      </p:sp>
    </p:spTree>
    <p:extLst>
      <p:ext uri="{BB962C8B-B14F-4D97-AF65-F5344CB8AC3E}">
        <p14:creationId xmlns:p14="http://schemas.microsoft.com/office/powerpoint/2010/main" val="3644521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F019678B-6B79-4D2A-B5A0-C17AFBDE1795}" type="slidenum">
              <a:rPr lang="en-US" altLang="en-US"/>
              <a:pPr>
                <a:defRPr/>
              </a:pPr>
              <a:t>‹#›</a:t>
            </a:fld>
            <a:endParaRPr lang="en-US" altLang="en-US"/>
          </a:p>
        </p:txBody>
      </p:sp>
    </p:spTree>
    <p:extLst>
      <p:ext uri="{BB962C8B-B14F-4D97-AF65-F5344CB8AC3E}">
        <p14:creationId xmlns:p14="http://schemas.microsoft.com/office/powerpoint/2010/main" val="329121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F0035122-F313-493E-B2FF-5C7275956C84}" type="slidenum">
              <a:rPr lang="en-US" altLang="en-US"/>
              <a:pPr>
                <a:defRPr/>
              </a:pPr>
              <a:t>‹#›</a:t>
            </a:fld>
            <a:endParaRPr lang="en-US" altLang="en-US"/>
          </a:p>
        </p:txBody>
      </p:sp>
    </p:spTree>
    <p:extLst>
      <p:ext uri="{BB962C8B-B14F-4D97-AF65-F5344CB8AC3E}">
        <p14:creationId xmlns:p14="http://schemas.microsoft.com/office/powerpoint/2010/main" val="25923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8B860AA7-6886-4FF7-B493-F1FCC9F82BC3}" type="slidenum">
              <a:rPr lang="en-US" altLang="en-US"/>
              <a:pPr>
                <a:defRPr/>
              </a:pPr>
              <a:t>‹#›</a:t>
            </a:fld>
            <a:endParaRPr lang="en-US" altLang="en-US"/>
          </a:p>
        </p:txBody>
      </p:sp>
    </p:spTree>
    <p:extLst>
      <p:ext uri="{BB962C8B-B14F-4D97-AF65-F5344CB8AC3E}">
        <p14:creationId xmlns:p14="http://schemas.microsoft.com/office/powerpoint/2010/main" val="813815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3BC4A4EF-583B-4C0E-8952-53B6AE10676D}" type="slidenum">
              <a:rPr lang="en-US" altLang="en-US"/>
              <a:pPr>
                <a:defRPr/>
              </a:pPr>
              <a:t>‹#›</a:t>
            </a:fld>
            <a:endParaRPr lang="en-US" altLang="en-US"/>
          </a:p>
        </p:txBody>
      </p:sp>
    </p:spTree>
    <p:extLst>
      <p:ext uri="{BB962C8B-B14F-4D97-AF65-F5344CB8AC3E}">
        <p14:creationId xmlns:p14="http://schemas.microsoft.com/office/powerpoint/2010/main" val="2114436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FCAFD279-8FA3-426F-A77B-B615E297098A}" type="slidenum">
              <a:rPr lang="en-US" altLang="en-US"/>
              <a:pPr>
                <a:defRPr/>
              </a:pPr>
              <a:t>‹#›</a:t>
            </a:fld>
            <a:endParaRPr lang="en-US" altLang="en-US"/>
          </a:p>
        </p:txBody>
      </p:sp>
    </p:spTree>
    <p:extLst>
      <p:ext uri="{BB962C8B-B14F-4D97-AF65-F5344CB8AC3E}">
        <p14:creationId xmlns:p14="http://schemas.microsoft.com/office/powerpoint/2010/main" val="3302675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C62F8127-91E5-4411-B30C-D89CE2173330}" type="slidenum">
              <a:rPr lang="en-US" altLang="en-US"/>
              <a:pPr>
                <a:defRPr/>
              </a:pPr>
              <a:t>‹#›</a:t>
            </a:fld>
            <a:endParaRPr lang="en-US" altLang="en-US"/>
          </a:p>
        </p:txBody>
      </p:sp>
    </p:spTree>
    <p:extLst>
      <p:ext uri="{BB962C8B-B14F-4D97-AF65-F5344CB8AC3E}">
        <p14:creationId xmlns:p14="http://schemas.microsoft.com/office/powerpoint/2010/main" val="3096561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pitchFamily="34" charset="0"/>
              </a:defRPr>
            </a:lvl1pPr>
          </a:lstStyle>
          <a:p>
            <a:pPr>
              <a:defRPr/>
            </a:pPr>
            <a:fld id="{D400EA62-F60E-450B-BBA2-8CF94616BCC6}" type="slidenum">
              <a:rPr lang="en-US" altLang="en-US"/>
              <a:pPr>
                <a:defRPr/>
              </a:pPr>
              <a:t>‹#›</a:t>
            </a:fld>
            <a:endParaRPr lang="en-US" altLang="en-US"/>
          </a:p>
        </p:txBody>
      </p:sp>
    </p:spTree>
    <p:extLst>
      <p:ext uri="{BB962C8B-B14F-4D97-AF65-F5344CB8AC3E}">
        <p14:creationId xmlns:p14="http://schemas.microsoft.com/office/powerpoint/2010/main" val="2687876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2051796-E662-42AE-B316-BBBEF59622A8}" type="datetimeFigureOut">
              <a:rPr lang="en-US"/>
              <a:pPr>
                <a:defRPr/>
              </a:pPr>
              <a:t>9/5/2021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B2DD815-837F-423B-B059-7850696D8EDD}" type="slidenum">
              <a:rPr lang="en-US"/>
              <a:pPr>
                <a:defRPr/>
              </a:pPr>
              <a:t>‹#›</a:t>
            </a:fld>
            <a:endParaRPr lang="en-US"/>
          </a:p>
        </p:txBody>
      </p:sp>
    </p:spTree>
    <p:extLst>
      <p:ext uri="{BB962C8B-B14F-4D97-AF65-F5344CB8AC3E}">
        <p14:creationId xmlns:p14="http://schemas.microsoft.com/office/powerpoint/2010/main" val="330658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3B89251-2A56-409D-A697-8050B9292724}" type="datetimeFigureOut">
              <a:rPr lang="en-US"/>
              <a:pPr>
                <a:defRPr/>
              </a:pPr>
              <a:t>9/5/2021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D59AEDB-283D-4DEC-AE8E-1DC37340D3F5}" type="slidenum">
              <a:rPr lang="en-US"/>
              <a:pPr>
                <a:defRPr/>
              </a:pPr>
              <a:t>‹#›</a:t>
            </a:fld>
            <a:endParaRPr lang="en-US"/>
          </a:p>
        </p:txBody>
      </p:sp>
    </p:spTree>
    <p:extLst>
      <p:ext uri="{BB962C8B-B14F-4D97-AF65-F5344CB8AC3E}">
        <p14:creationId xmlns:p14="http://schemas.microsoft.com/office/powerpoint/2010/main" val="1092279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7C7A7F3-9CDB-4490-B6D7-91DAD12B02C6}" type="datetimeFigureOut">
              <a:rPr lang="en-US"/>
              <a:pPr>
                <a:defRPr/>
              </a:pPr>
              <a:t>9/5/2021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A01707A-F7D1-42AE-A6DC-E076F1E1F1FD}" type="slidenum">
              <a:rPr lang="en-US"/>
              <a:pPr>
                <a:defRPr/>
              </a:pPr>
              <a:t>‹#›</a:t>
            </a:fld>
            <a:endParaRPr lang="en-US"/>
          </a:p>
        </p:txBody>
      </p:sp>
    </p:spTree>
    <p:extLst>
      <p:ext uri="{BB962C8B-B14F-4D97-AF65-F5344CB8AC3E}">
        <p14:creationId xmlns:p14="http://schemas.microsoft.com/office/powerpoint/2010/main" val="10338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7E6C39-9E1B-4078-8067-F825E86E9340}" type="slidenum">
              <a:rPr lang="en-US"/>
              <a:pPr>
                <a:defRPr/>
              </a:pPr>
              <a:t>‹#›</a:t>
            </a:fld>
            <a:endParaRPr lang="en-US"/>
          </a:p>
        </p:txBody>
      </p:sp>
    </p:spTree>
    <p:extLst>
      <p:ext uri="{BB962C8B-B14F-4D97-AF65-F5344CB8AC3E}">
        <p14:creationId xmlns:p14="http://schemas.microsoft.com/office/powerpoint/2010/main" val="4291848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BFF8BBB-E356-46E8-95C4-E5A0120210DE}" type="datetimeFigureOut">
              <a:rPr lang="en-US"/>
              <a:pPr>
                <a:defRPr/>
              </a:pPr>
              <a:t>9/5/2021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B94ABDA-ADF7-429A-96C8-08D3F9AD6A3D}" type="slidenum">
              <a:rPr lang="en-US"/>
              <a:pPr>
                <a:defRPr/>
              </a:pPr>
              <a:t>‹#›</a:t>
            </a:fld>
            <a:endParaRPr lang="en-US"/>
          </a:p>
        </p:txBody>
      </p:sp>
    </p:spTree>
    <p:extLst>
      <p:ext uri="{BB962C8B-B14F-4D97-AF65-F5344CB8AC3E}">
        <p14:creationId xmlns:p14="http://schemas.microsoft.com/office/powerpoint/2010/main" val="3074953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D7AC3DC-C074-48FA-8908-86F226C74917}" type="datetimeFigureOut">
              <a:rPr lang="en-US"/>
              <a:pPr>
                <a:defRPr/>
              </a:pPr>
              <a:t>9/5/2021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56E7FA2-8ABF-447D-9E27-4BC01F8501B7}" type="slidenum">
              <a:rPr lang="en-US"/>
              <a:pPr>
                <a:defRPr/>
              </a:pPr>
              <a:t>‹#›</a:t>
            </a:fld>
            <a:endParaRPr lang="en-US"/>
          </a:p>
        </p:txBody>
      </p:sp>
    </p:spTree>
    <p:extLst>
      <p:ext uri="{BB962C8B-B14F-4D97-AF65-F5344CB8AC3E}">
        <p14:creationId xmlns:p14="http://schemas.microsoft.com/office/powerpoint/2010/main" val="3979594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E35A6CC-0545-4103-B9D7-A36FAE529188}" type="datetimeFigureOut">
              <a:rPr lang="en-US"/>
              <a:pPr>
                <a:defRPr/>
              </a:pPr>
              <a:t>9/5/2021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E66C77A-1A8A-40F2-B182-0EDCC808A46C}" type="slidenum">
              <a:rPr lang="en-US"/>
              <a:pPr>
                <a:defRPr/>
              </a:pPr>
              <a:t>‹#›</a:t>
            </a:fld>
            <a:endParaRPr lang="en-US"/>
          </a:p>
        </p:txBody>
      </p:sp>
    </p:spTree>
    <p:extLst>
      <p:ext uri="{BB962C8B-B14F-4D97-AF65-F5344CB8AC3E}">
        <p14:creationId xmlns:p14="http://schemas.microsoft.com/office/powerpoint/2010/main" val="960222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DDC99CF-03C3-4BAF-9930-58C11B7C8CE7}" type="datetimeFigureOut">
              <a:rPr lang="en-US"/>
              <a:pPr>
                <a:defRPr/>
              </a:pPr>
              <a:t>9/5/2021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4B2BE60-71D0-486B-A993-DB900B5E51CF}" type="slidenum">
              <a:rPr lang="en-US"/>
              <a:pPr>
                <a:defRPr/>
              </a:pPr>
              <a:t>‹#›</a:t>
            </a:fld>
            <a:endParaRPr lang="en-US"/>
          </a:p>
        </p:txBody>
      </p:sp>
    </p:spTree>
    <p:extLst>
      <p:ext uri="{BB962C8B-B14F-4D97-AF65-F5344CB8AC3E}">
        <p14:creationId xmlns:p14="http://schemas.microsoft.com/office/powerpoint/2010/main" val="2480934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292F4FB-86C1-4B94-8CA3-4968F779ED8D}" type="datetimeFigureOut">
              <a:rPr lang="en-US"/>
              <a:pPr>
                <a:defRPr/>
              </a:pPr>
              <a:t>9/5/2021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8B09232-3A88-495A-A55A-E2EFE1B11A09}" type="slidenum">
              <a:rPr lang="en-US"/>
              <a:pPr>
                <a:defRPr/>
              </a:pPr>
              <a:t>‹#›</a:t>
            </a:fld>
            <a:endParaRPr lang="en-US"/>
          </a:p>
        </p:txBody>
      </p:sp>
    </p:spTree>
    <p:extLst>
      <p:ext uri="{BB962C8B-B14F-4D97-AF65-F5344CB8AC3E}">
        <p14:creationId xmlns:p14="http://schemas.microsoft.com/office/powerpoint/2010/main" val="1668487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6D02BA5-3DBF-4442-9A3F-3F88C228ACEA}" type="datetimeFigureOut">
              <a:rPr lang="en-US"/>
              <a:pPr>
                <a:defRPr/>
              </a:pPr>
              <a:t>9/5/2021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A3CAB4F-EEFB-4B19-B7E4-107BC8667D01}" type="slidenum">
              <a:rPr lang="en-US"/>
              <a:pPr>
                <a:defRPr/>
              </a:pPr>
              <a:t>‹#›</a:t>
            </a:fld>
            <a:endParaRPr lang="en-US"/>
          </a:p>
        </p:txBody>
      </p:sp>
    </p:spTree>
    <p:extLst>
      <p:ext uri="{BB962C8B-B14F-4D97-AF65-F5344CB8AC3E}">
        <p14:creationId xmlns:p14="http://schemas.microsoft.com/office/powerpoint/2010/main" val="3552449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A926FA0-0CEE-42F0-A313-9A78C495001C}" type="datetimeFigureOut">
              <a:rPr lang="en-US"/>
              <a:pPr>
                <a:defRPr/>
              </a:pPr>
              <a:t>9/5/2021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A2E6B51-5721-4975-8BF1-438195E66D5B}" type="slidenum">
              <a:rPr lang="en-US"/>
              <a:pPr>
                <a:defRPr/>
              </a:pPr>
              <a:t>‹#›</a:t>
            </a:fld>
            <a:endParaRPr lang="en-US"/>
          </a:p>
        </p:txBody>
      </p:sp>
    </p:spTree>
    <p:extLst>
      <p:ext uri="{BB962C8B-B14F-4D97-AF65-F5344CB8AC3E}">
        <p14:creationId xmlns:p14="http://schemas.microsoft.com/office/powerpoint/2010/main" val="4108605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3EC30BC-4982-45EE-A59E-12A61CF7BA68}" type="datetimeFigureOut">
              <a:rPr lang="en-US"/>
              <a:pPr>
                <a:defRPr/>
              </a:pPr>
              <a:t>9/5/2021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F7C55A5-5C89-470F-B34E-B7D6419F706E}" type="slidenum">
              <a:rPr lang="en-US"/>
              <a:pPr>
                <a:defRPr/>
              </a:pPr>
              <a:t>‹#›</a:t>
            </a:fld>
            <a:endParaRPr lang="en-US"/>
          </a:p>
        </p:txBody>
      </p:sp>
    </p:spTree>
    <p:extLst>
      <p:ext uri="{BB962C8B-B14F-4D97-AF65-F5344CB8AC3E}">
        <p14:creationId xmlns:p14="http://schemas.microsoft.com/office/powerpoint/2010/main" val="1760575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 name="Ov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Ova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Ova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286000" y="3124200"/>
            <a:ext cx="61722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7764463" y="1174750"/>
            <a:ext cx="2286000" cy="381000"/>
          </a:xfrm>
        </p:spPr>
        <p:txBody>
          <a:bodyPr/>
          <a:lstStyle>
            <a:lvl1pPr fontAlgn="base">
              <a:spcBef>
                <a:spcPct val="0"/>
              </a:spcBef>
              <a:spcAft>
                <a:spcPct val="0"/>
              </a:spcAft>
              <a:defRPr>
                <a:latin typeface="Arial" pitchFamily="34" charset="0"/>
              </a:defRPr>
            </a:lvl1pPr>
          </a:lstStyle>
          <a:p>
            <a:pPr>
              <a:defRPr/>
            </a:pPr>
            <a:fld id="{8F87A100-0EA8-4177-ACEA-31034FC1C3BB}" type="datetimeFigureOut">
              <a:rPr lang="en-US"/>
              <a:pPr>
                <a:defRPr/>
              </a:pPr>
              <a:t>9/5/2021</a:t>
            </a:fld>
            <a:endParaRPr lang="en-US"/>
          </a:p>
        </p:txBody>
      </p:sp>
      <p:sp>
        <p:nvSpPr>
          <p:cNvPr id="23" name="Footer Placeholder 16"/>
          <p:cNvSpPr>
            <a:spLocks noGrp="1"/>
          </p:cNvSpPr>
          <p:nvPr>
            <p:ph type="ftr" sz="quarter" idx="11"/>
          </p:nvPr>
        </p:nvSpPr>
        <p:spPr bwMode="auto">
          <a:xfrm rot="5400000">
            <a:off x="7077076" y="4181475"/>
            <a:ext cx="3657600" cy="384175"/>
          </a:xfrm>
        </p:spPr>
        <p:txBody>
          <a:bodyPr/>
          <a:lstStyle>
            <a:lvl1pPr fontAlgn="base">
              <a:spcBef>
                <a:spcPct val="0"/>
              </a:spcBef>
              <a:spcAft>
                <a:spcPct val="0"/>
              </a:spcAft>
              <a:defRPr>
                <a:latin typeface="Arial" pitchFamily="34" charset="0"/>
              </a:defRPr>
            </a:lvl1pPr>
          </a:lstStyle>
          <a:p>
            <a:pPr>
              <a:defRPr/>
            </a:pPr>
            <a:endParaRPr lang="en-US"/>
          </a:p>
        </p:txBody>
      </p:sp>
      <p:sp>
        <p:nvSpPr>
          <p:cNvPr id="24" name="Slide Number Placeholder 28"/>
          <p:cNvSpPr>
            <a:spLocks noGrp="1"/>
          </p:cNvSpPr>
          <p:nvPr>
            <p:ph type="sldNum" sz="quarter" idx="12"/>
          </p:nvPr>
        </p:nvSpPr>
        <p:spPr bwMode="auto">
          <a:xfrm>
            <a:off x="1325563" y="4929188"/>
            <a:ext cx="609600" cy="517525"/>
          </a:xfrm>
        </p:spPr>
        <p:txBody>
          <a:bodyPr/>
          <a:lstStyle>
            <a:lvl1pPr fontAlgn="base">
              <a:spcBef>
                <a:spcPct val="0"/>
              </a:spcBef>
              <a:spcAft>
                <a:spcPct val="0"/>
              </a:spcAft>
              <a:defRPr>
                <a:latin typeface="Arial" pitchFamily="34" charset="0"/>
              </a:defRPr>
            </a:lvl1pPr>
          </a:lstStyle>
          <a:p>
            <a:pPr>
              <a:defRPr/>
            </a:pPr>
            <a:fld id="{C338039A-C648-43DE-92A0-40C226E81AEA}" type="slidenum">
              <a:rPr lang="en-US"/>
              <a:pPr>
                <a:defRPr/>
              </a:pPr>
              <a:t>‹#›</a:t>
            </a:fld>
            <a:endParaRPr lang="en-US"/>
          </a:p>
        </p:txBody>
      </p:sp>
    </p:spTree>
    <p:extLst>
      <p:ext uri="{BB962C8B-B14F-4D97-AF65-F5344CB8AC3E}">
        <p14:creationId xmlns:p14="http://schemas.microsoft.com/office/powerpoint/2010/main" val="404200372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fontAlgn="base">
              <a:spcBef>
                <a:spcPct val="0"/>
              </a:spcBef>
              <a:spcAft>
                <a:spcPct val="0"/>
              </a:spcAft>
              <a:defRPr>
                <a:latin typeface="Arial" pitchFamily="34" charset="0"/>
              </a:defRPr>
            </a:lvl1pPr>
          </a:lstStyle>
          <a:p>
            <a:pPr>
              <a:defRPr/>
            </a:pPr>
            <a:fld id="{455546E6-AF01-4BB4-8E44-66FDFF1D6F05}" type="datetimeFigureOut">
              <a:rPr lang="en-US"/>
              <a:pPr>
                <a:defRPr/>
              </a:pPr>
              <a:t>9/5/2021</a:t>
            </a:fld>
            <a:endParaRPr lang="en-US"/>
          </a:p>
        </p:txBody>
      </p:sp>
      <p:sp>
        <p:nvSpPr>
          <p:cNvPr id="5" name="Slide Number Placeholder 8"/>
          <p:cNvSpPr>
            <a:spLocks noGrp="1"/>
          </p:cNvSpPr>
          <p:nvPr>
            <p:ph type="sldNum" sz="quarter" idx="11"/>
          </p:nvPr>
        </p:nvSpPr>
        <p:spPr/>
        <p:txBody>
          <a:bodyPr rtlCol="0"/>
          <a:lstStyle>
            <a:lvl1pPr fontAlgn="base">
              <a:spcBef>
                <a:spcPct val="0"/>
              </a:spcBef>
              <a:spcAft>
                <a:spcPct val="0"/>
              </a:spcAft>
              <a:defRPr>
                <a:latin typeface="Arial" pitchFamily="34" charset="0"/>
              </a:defRPr>
            </a:lvl1pPr>
          </a:lstStyle>
          <a:p>
            <a:pPr>
              <a:defRPr/>
            </a:pPr>
            <a:fld id="{72D0E9E4-36F2-4EB0-8416-4C12C10ABDDE}" type="slidenum">
              <a:rPr lang="en-US"/>
              <a:pPr>
                <a:defRPr/>
              </a:pPr>
              <a:t>‹#›</a:t>
            </a:fld>
            <a:endParaRPr lang="en-US"/>
          </a:p>
        </p:txBody>
      </p:sp>
      <p:sp>
        <p:nvSpPr>
          <p:cNvPr id="6" name="Footer Placeholder 9"/>
          <p:cNvSpPr>
            <a:spLocks noGrp="1"/>
          </p:cNvSpPr>
          <p:nvPr>
            <p:ph type="ftr" sz="quarter" idx="12"/>
          </p:nvPr>
        </p:nvSpPr>
        <p:spPr/>
        <p:txBody>
          <a:bodyPr rtlCol="0"/>
          <a:lstStyle>
            <a:lvl1pPr fontAlgn="base">
              <a:spcBef>
                <a:spcPct val="0"/>
              </a:spcBef>
              <a:spcAft>
                <a:spcPct val="0"/>
              </a:spcAft>
              <a:defRPr>
                <a:latin typeface="Arial" pitchFamily="34" charset="0"/>
              </a:defRPr>
            </a:lvl1pPr>
          </a:lstStyle>
          <a:p>
            <a:pPr>
              <a:defRPr/>
            </a:pPr>
            <a:endParaRPr lang="en-US"/>
          </a:p>
        </p:txBody>
      </p:sp>
    </p:spTree>
    <p:extLst>
      <p:ext uri="{BB962C8B-B14F-4D97-AF65-F5344CB8AC3E}">
        <p14:creationId xmlns:p14="http://schemas.microsoft.com/office/powerpoint/2010/main" val="290632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B7A0D-2FF5-4AE2-AE1F-C72C83BFB0EC}" type="slidenum">
              <a:rPr lang="en-US"/>
              <a:pPr>
                <a:defRPr/>
              </a:pPr>
              <a:t>‹#›</a:t>
            </a:fld>
            <a:endParaRPr lang="en-US"/>
          </a:p>
        </p:txBody>
      </p:sp>
    </p:spTree>
    <p:extLst>
      <p:ext uri="{BB962C8B-B14F-4D97-AF65-F5344CB8AC3E}">
        <p14:creationId xmlns:p14="http://schemas.microsoft.com/office/powerpoint/2010/main" val="2217662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entury Schoolbook"/>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fontAlgn="base">
              <a:spcBef>
                <a:spcPct val="0"/>
              </a:spcBef>
              <a:spcAft>
                <a:spcPct val="0"/>
              </a:spcAft>
              <a:defRPr>
                <a:solidFill>
                  <a:srgbClr val="FFF39D"/>
                </a:solidFill>
                <a:latin typeface="Arial" pitchFamily="34" charset="0"/>
              </a:defRPr>
            </a:lvl1pPr>
          </a:lstStyle>
          <a:p>
            <a:pPr>
              <a:defRPr/>
            </a:pPr>
            <a:fld id="{E5A8FC6A-4F03-4796-84AD-5F3344216D2B}" type="datetimeFigureOut">
              <a:rPr lang="en-US"/>
              <a:pPr>
                <a:defRPr/>
              </a:pPr>
              <a:t>9/5/2021</a:t>
            </a:fld>
            <a:endParaRPr 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fontAlgn="base">
              <a:spcBef>
                <a:spcPct val="0"/>
              </a:spcBef>
              <a:spcAft>
                <a:spcPct val="0"/>
              </a:spcAft>
              <a:defRPr>
                <a:solidFill>
                  <a:srgbClr val="FFF39D"/>
                </a:solidFill>
                <a:latin typeface="Arial" pitchFamily="34" charset="0"/>
              </a:defRPr>
            </a:lvl1pPr>
          </a:lstStyle>
          <a:p>
            <a:pPr>
              <a:defRPr/>
            </a:pPr>
            <a:endParaRPr lang="en-US"/>
          </a:p>
        </p:txBody>
      </p:sp>
      <p:sp>
        <p:nvSpPr>
          <p:cNvPr id="22" name="Slide Number Placeholder 5"/>
          <p:cNvSpPr>
            <a:spLocks noGrp="1"/>
          </p:cNvSpPr>
          <p:nvPr>
            <p:ph type="sldNum" sz="quarter" idx="12"/>
          </p:nvPr>
        </p:nvSpPr>
        <p:spPr bwMode="auto">
          <a:xfrm>
            <a:off x="1339850" y="4929188"/>
            <a:ext cx="609600" cy="517525"/>
          </a:xfrm>
        </p:spPr>
        <p:txBody>
          <a:bodyPr/>
          <a:lstStyle>
            <a:lvl1pPr fontAlgn="base">
              <a:spcBef>
                <a:spcPct val="0"/>
              </a:spcBef>
              <a:spcAft>
                <a:spcPct val="0"/>
              </a:spcAft>
              <a:defRPr>
                <a:latin typeface="Arial" pitchFamily="34" charset="0"/>
              </a:defRPr>
            </a:lvl1pPr>
          </a:lstStyle>
          <a:p>
            <a:pPr>
              <a:defRPr/>
            </a:pPr>
            <a:fld id="{40BBD5B3-E54F-4114-91B8-84AEFF180AD4}" type="slidenum">
              <a:rPr lang="en-US"/>
              <a:pPr>
                <a:defRPr/>
              </a:pPr>
              <a:t>‹#›</a:t>
            </a:fld>
            <a:endParaRPr lang="en-US"/>
          </a:p>
        </p:txBody>
      </p:sp>
    </p:spTree>
    <p:extLst>
      <p:ext uri="{BB962C8B-B14F-4D97-AF65-F5344CB8AC3E}">
        <p14:creationId xmlns:p14="http://schemas.microsoft.com/office/powerpoint/2010/main" val="365731177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6D92C07-4BD3-4055-98BD-ECA762C3607F}" type="datetimeFigureOut">
              <a:rPr lang="en-US"/>
              <a:pPr>
                <a:defRPr/>
              </a:pPr>
              <a:t>9/5/2021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65D117B-9F63-4648-8284-941FB18E7399}" type="slidenum">
              <a:rPr lang="en-US"/>
              <a:pPr>
                <a:defRPr/>
              </a:pPr>
              <a:t>‹#›</a:t>
            </a:fld>
            <a:endParaRPr lang="en-US"/>
          </a:p>
        </p:txBody>
      </p:sp>
    </p:spTree>
    <p:extLst>
      <p:ext uri="{BB962C8B-B14F-4D97-AF65-F5344CB8AC3E}">
        <p14:creationId xmlns:p14="http://schemas.microsoft.com/office/powerpoint/2010/main" val="2316487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20C3110-B8F3-4794-BA20-341B601D55B5}" type="datetimeFigureOut">
              <a:rPr lang="en-US"/>
              <a:pPr>
                <a:defRPr/>
              </a:pPr>
              <a:t>9/5/2021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3358D57-8BF0-426F-8237-6C9BA608C8A2}" type="slidenum">
              <a:rPr lang="en-US"/>
              <a:pPr>
                <a:defRPr/>
              </a:pPr>
              <a:t>‹#›</a:t>
            </a:fld>
            <a:endParaRPr lang="en-US"/>
          </a:p>
        </p:txBody>
      </p:sp>
    </p:spTree>
    <p:extLst>
      <p:ext uri="{BB962C8B-B14F-4D97-AF65-F5344CB8AC3E}">
        <p14:creationId xmlns:p14="http://schemas.microsoft.com/office/powerpoint/2010/main" val="972130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fontAlgn="base">
              <a:spcBef>
                <a:spcPct val="0"/>
              </a:spcBef>
              <a:spcAft>
                <a:spcPct val="0"/>
              </a:spcAft>
              <a:defRPr>
                <a:latin typeface="Arial" pitchFamily="34" charset="0"/>
              </a:defRPr>
            </a:lvl1pPr>
          </a:lstStyle>
          <a:p>
            <a:pPr>
              <a:defRPr/>
            </a:pPr>
            <a:fld id="{F04461F6-F31F-4EA7-92D4-BF7FCE31F72D}" type="datetimeFigureOut">
              <a:rPr lang="en-US"/>
              <a:pPr>
                <a:defRPr/>
              </a:pPr>
              <a:t>9/5/2021</a:t>
            </a:fld>
            <a:endParaRPr lang="en-US"/>
          </a:p>
        </p:txBody>
      </p:sp>
      <p:sp>
        <p:nvSpPr>
          <p:cNvPr id="4" name="Slide Number Placeholder 6"/>
          <p:cNvSpPr>
            <a:spLocks noGrp="1"/>
          </p:cNvSpPr>
          <p:nvPr>
            <p:ph type="sldNum" sz="quarter" idx="11"/>
          </p:nvPr>
        </p:nvSpPr>
        <p:spPr/>
        <p:txBody>
          <a:bodyPr rtlCol="0"/>
          <a:lstStyle>
            <a:lvl1pPr fontAlgn="base">
              <a:spcBef>
                <a:spcPct val="0"/>
              </a:spcBef>
              <a:spcAft>
                <a:spcPct val="0"/>
              </a:spcAft>
              <a:defRPr>
                <a:latin typeface="Arial" pitchFamily="34" charset="0"/>
              </a:defRPr>
            </a:lvl1pPr>
          </a:lstStyle>
          <a:p>
            <a:pPr>
              <a:defRPr/>
            </a:pPr>
            <a:fld id="{8586E5BB-376B-4F70-A3CE-E5123AB0DA2F}" type="slidenum">
              <a:rPr lang="en-US"/>
              <a:pPr>
                <a:defRPr/>
              </a:pPr>
              <a:t>‹#›</a:t>
            </a:fld>
            <a:endParaRPr lang="en-US"/>
          </a:p>
        </p:txBody>
      </p:sp>
      <p:sp>
        <p:nvSpPr>
          <p:cNvPr id="5" name="Footer Placeholder 7"/>
          <p:cNvSpPr>
            <a:spLocks noGrp="1"/>
          </p:cNvSpPr>
          <p:nvPr>
            <p:ph type="ftr" sz="quarter" idx="12"/>
          </p:nvPr>
        </p:nvSpPr>
        <p:spPr/>
        <p:txBody>
          <a:bodyPr rtlCol="0"/>
          <a:lstStyle>
            <a:lvl1pPr fontAlgn="base">
              <a:spcBef>
                <a:spcPct val="0"/>
              </a:spcBef>
              <a:spcAft>
                <a:spcPct val="0"/>
              </a:spcAft>
              <a:defRPr>
                <a:latin typeface="Arial" pitchFamily="34" charset="0"/>
              </a:defRPr>
            </a:lvl1pPr>
          </a:lstStyle>
          <a:p>
            <a:pPr>
              <a:defRPr/>
            </a:pPr>
            <a:endParaRPr lang="en-US"/>
          </a:p>
        </p:txBody>
      </p:sp>
    </p:spTree>
    <p:extLst>
      <p:ext uri="{BB962C8B-B14F-4D97-AF65-F5344CB8AC3E}">
        <p14:creationId xmlns:p14="http://schemas.microsoft.com/office/powerpoint/2010/main" val="530443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2B0ECB8-1A74-4B48-A674-0C63C57E3819}" type="datetimeFigureOut">
              <a:rPr lang="en-US"/>
              <a:pPr>
                <a:defRPr/>
              </a:pPr>
              <a:t>9/5/2021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2319636-2D24-4B12-B073-7EE45494F146}" type="slidenum">
              <a:rPr lang="en-US"/>
              <a:pPr>
                <a:defRPr/>
              </a:pPr>
              <a:t>‹#›</a:t>
            </a:fld>
            <a:endParaRPr lang="en-US"/>
          </a:p>
        </p:txBody>
      </p:sp>
    </p:spTree>
    <p:extLst>
      <p:ext uri="{BB962C8B-B14F-4D97-AF65-F5344CB8AC3E}">
        <p14:creationId xmlns:p14="http://schemas.microsoft.com/office/powerpoint/2010/main" val="3429148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7" name="Straight Connector 17"/>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Straight Connector 1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Straight Connector 2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fontAlgn="base">
              <a:spcBef>
                <a:spcPct val="0"/>
              </a:spcBef>
              <a:spcAft>
                <a:spcPct val="0"/>
              </a:spcAft>
              <a:defRPr>
                <a:latin typeface="Arial" pitchFamily="34" charset="0"/>
              </a:defRPr>
            </a:lvl1pPr>
          </a:lstStyle>
          <a:p>
            <a:pPr>
              <a:defRPr/>
            </a:pPr>
            <a:fld id="{FFD22CE6-B843-4D32-A2A4-1CDEA83C77EA}" type="datetimeFigureOut">
              <a:rPr lang="en-US"/>
              <a:pPr>
                <a:defRPr/>
              </a:pPr>
              <a:t>9/5/2021</a:t>
            </a:fld>
            <a:endParaRPr lang="en-US"/>
          </a:p>
        </p:txBody>
      </p:sp>
      <p:sp>
        <p:nvSpPr>
          <p:cNvPr id="13" name="Slide Number Placeholder 21"/>
          <p:cNvSpPr>
            <a:spLocks noGrp="1"/>
          </p:cNvSpPr>
          <p:nvPr>
            <p:ph type="sldNum" sz="quarter" idx="11"/>
          </p:nvPr>
        </p:nvSpPr>
        <p:spPr/>
        <p:txBody>
          <a:bodyPr rtlCol="0"/>
          <a:lstStyle>
            <a:lvl1pPr fontAlgn="base">
              <a:spcBef>
                <a:spcPct val="0"/>
              </a:spcBef>
              <a:spcAft>
                <a:spcPct val="0"/>
              </a:spcAft>
              <a:defRPr>
                <a:latin typeface="Arial" pitchFamily="34" charset="0"/>
              </a:defRPr>
            </a:lvl1pPr>
          </a:lstStyle>
          <a:p>
            <a:pPr>
              <a:defRPr/>
            </a:pPr>
            <a:fld id="{FA45053C-C1FA-40C5-99B1-71852DFAB026}" type="slidenum">
              <a:rPr lang="en-US"/>
              <a:pPr>
                <a:defRPr/>
              </a:pPr>
              <a:t>‹#›</a:t>
            </a:fld>
            <a:endParaRPr lang="en-US"/>
          </a:p>
        </p:txBody>
      </p:sp>
      <p:sp>
        <p:nvSpPr>
          <p:cNvPr id="14" name="Footer Placeholder 22"/>
          <p:cNvSpPr>
            <a:spLocks noGrp="1"/>
          </p:cNvSpPr>
          <p:nvPr>
            <p:ph type="ftr" sz="quarter" idx="12"/>
          </p:nvPr>
        </p:nvSpPr>
        <p:spPr/>
        <p:txBody>
          <a:bodyPr rtlCol="0"/>
          <a:lstStyle>
            <a:lvl1pPr fontAlgn="base">
              <a:spcBef>
                <a:spcPct val="0"/>
              </a:spcBef>
              <a:spcAft>
                <a:spcPct val="0"/>
              </a:spcAft>
              <a:defRPr>
                <a:latin typeface="Arial" pitchFamily="34" charset="0"/>
              </a:defRPr>
            </a:lvl1pPr>
          </a:lstStyle>
          <a:p>
            <a:pPr>
              <a:defRPr/>
            </a:pPr>
            <a:endParaRPr lang="en-US"/>
          </a:p>
        </p:txBody>
      </p:sp>
    </p:spTree>
    <p:extLst>
      <p:ext uri="{BB962C8B-B14F-4D97-AF65-F5344CB8AC3E}">
        <p14:creationId xmlns:p14="http://schemas.microsoft.com/office/powerpoint/2010/main" val="103020661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Straight Connector 17"/>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traight Connector 19"/>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11" name="Straight Connector 23"/>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fontAlgn="base">
              <a:spcBef>
                <a:spcPct val="0"/>
              </a:spcBef>
              <a:spcAft>
                <a:spcPct val="0"/>
              </a:spcAft>
              <a:defRPr>
                <a:latin typeface="Arial" pitchFamily="34" charset="0"/>
              </a:defRPr>
            </a:lvl1pPr>
          </a:lstStyle>
          <a:p>
            <a:pPr>
              <a:defRPr/>
            </a:pPr>
            <a:fld id="{EAD2CDDA-3D7A-4427-9195-5E793716C9C2}" type="datetimeFigureOut">
              <a:rPr lang="en-US"/>
              <a:pPr>
                <a:defRPr/>
              </a:pPr>
              <a:t>9/5/2021</a:t>
            </a:fld>
            <a:endParaRPr lang="en-US"/>
          </a:p>
        </p:txBody>
      </p:sp>
      <p:sp>
        <p:nvSpPr>
          <p:cNvPr id="13" name="Slide Number Placeholder 17"/>
          <p:cNvSpPr>
            <a:spLocks noGrp="1"/>
          </p:cNvSpPr>
          <p:nvPr>
            <p:ph type="sldNum" sz="quarter" idx="11"/>
          </p:nvPr>
        </p:nvSpPr>
        <p:spPr/>
        <p:txBody>
          <a:bodyPr rtlCol="0"/>
          <a:lstStyle>
            <a:lvl1pPr fontAlgn="base">
              <a:spcBef>
                <a:spcPct val="0"/>
              </a:spcBef>
              <a:spcAft>
                <a:spcPct val="0"/>
              </a:spcAft>
              <a:defRPr>
                <a:latin typeface="Arial" pitchFamily="34" charset="0"/>
              </a:defRPr>
            </a:lvl1pPr>
          </a:lstStyle>
          <a:p>
            <a:pPr>
              <a:defRPr/>
            </a:pPr>
            <a:fld id="{EFD58711-241A-47E5-BC61-A0D09544037C}" type="slidenum">
              <a:rPr lang="en-US"/>
              <a:pPr>
                <a:defRPr/>
              </a:pPr>
              <a:t>‹#›</a:t>
            </a:fld>
            <a:endParaRPr lang="en-US"/>
          </a:p>
        </p:txBody>
      </p:sp>
      <p:sp>
        <p:nvSpPr>
          <p:cNvPr id="14" name="Footer Placeholder 20"/>
          <p:cNvSpPr>
            <a:spLocks noGrp="1"/>
          </p:cNvSpPr>
          <p:nvPr>
            <p:ph type="ftr" sz="quarter" idx="12"/>
          </p:nvPr>
        </p:nvSpPr>
        <p:spPr/>
        <p:txBody>
          <a:bodyPr rtlCol="0"/>
          <a:lstStyle>
            <a:lvl1pPr fontAlgn="base">
              <a:spcBef>
                <a:spcPct val="0"/>
              </a:spcBef>
              <a:spcAft>
                <a:spcPct val="0"/>
              </a:spcAft>
              <a:defRPr>
                <a:latin typeface="Arial" pitchFamily="34" charset="0"/>
              </a:defRPr>
            </a:lvl1pPr>
          </a:lstStyle>
          <a:p>
            <a:pPr>
              <a:defRPr/>
            </a:pPr>
            <a:endParaRPr lang="en-US"/>
          </a:p>
        </p:txBody>
      </p:sp>
    </p:spTree>
    <p:extLst>
      <p:ext uri="{BB962C8B-B14F-4D97-AF65-F5344CB8AC3E}">
        <p14:creationId xmlns:p14="http://schemas.microsoft.com/office/powerpoint/2010/main" val="2182876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7931905-4C07-4EDC-98D3-60BB365842E5}" type="datetimeFigureOut">
              <a:rPr lang="en-US"/>
              <a:pPr>
                <a:defRPr/>
              </a:pPr>
              <a:t>9/5/2021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8878293-E89B-4808-9F98-A6BA7760156D}" type="slidenum">
              <a:rPr lang="en-US"/>
              <a:pPr>
                <a:defRPr/>
              </a:pPr>
              <a:t>‹#›</a:t>
            </a:fld>
            <a:endParaRPr lang="en-US"/>
          </a:p>
        </p:txBody>
      </p:sp>
    </p:spTree>
    <p:extLst>
      <p:ext uri="{BB962C8B-B14F-4D97-AF65-F5344CB8AC3E}">
        <p14:creationId xmlns:p14="http://schemas.microsoft.com/office/powerpoint/2010/main" val="476715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E32CEBF-74EF-47FD-893E-2424739D7090}" type="datetimeFigureOut">
              <a:rPr lang="en-US"/>
              <a:pPr>
                <a:defRPr/>
              </a:pPr>
              <a:t>9/5/2021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E6C5F6F-8726-4F3D-9CE9-AFCF9553B57F}" type="slidenum">
              <a:rPr lang="en-US"/>
              <a:pPr>
                <a:defRPr/>
              </a:pPr>
              <a:t>‹#›</a:t>
            </a:fld>
            <a:endParaRPr lang="en-US"/>
          </a:p>
        </p:txBody>
      </p:sp>
    </p:spTree>
    <p:extLst>
      <p:ext uri="{BB962C8B-B14F-4D97-AF65-F5344CB8AC3E}">
        <p14:creationId xmlns:p14="http://schemas.microsoft.com/office/powerpoint/2010/main" val="3363197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45944B-2839-4242-ADDF-789940A194FA}" type="slidenum">
              <a:rPr lang="en-US"/>
              <a:pPr>
                <a:defRPr/>
              </a:pPr>
              <a:t>‹#›</a:t>
            </a:fld>
            <a:endParaRPr lang="en-US"/>
          </a:p>
        </p:txBody>
      </p:sp>
    </p:spTree>
    <p:extLst>
      <p:ext uri="{BB962C8B-B14F-4D97-AF65-F5344CB8AC3E}">
        <p14:creationId xmlns:p14="http://schemas.microsoft.com/office/powerpoint/2010/main" val="91208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3EC1FA-593C-4030-BBDA-E0DDD67D3D41}" type="slidenum">
              <a:rPr lang="en-US"/>
              <a:pPr>
                <a:defRPr/>
              </a:pPr>
              <a:t>‹#›</a:t>
            </a:fld>
            <a:endParaRPr lang="en-US"/>
          </a:p>
        </p:txBody>
      </p:sp>
    </p:spTree>
    <p:extLst>
      <p:ext uri="{BB962C8B-B14F-4D97-AF65-F5344CB8AC3E}">
        <p14:creationId xmlns:p14="http://schemas.microsoft.com/office/powerpoint/2010/main" val="160667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6FF534-E656-491F-8F8C-0512EAA68DE7}" type="slidenum">
              <a:rPr lang="en-US"/>
              <a:pPr>
                <a:defRPr/>
              </a:pPr>
              <a:t>‹#›</a:t>
            </a:fld>
            <a:endParaRPr lang="en-US"/>
          </a:p>
        </p:txBody>
      </p:sp>
    </p:spTree>
    <p:extLst>
      <p:ext uri="{BB962C8B-B14F-4D97-AF65-F5344CB8AC3E}">
        <p14:creationId xmlns:p14="http://schemas.microsoft.com/office/powerpoint/2010/main" val="104815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24E8C5-FA12-4E9D-BAF0-F35050AF3238}" type="slidenum">
              <a:rPr lang="en-US"/>
              <a:pPr>
                <a:defRPr/>
              </a:pPr>
              <a:t>‹#›</a:t>
            </a:fld>
            <a:endParaRPr lang="en-US"/>
          </a:p>
        </p:txBody>
      </p:sp>
    </p:spTree>
    <p:extLst>
      <p:ext uri="{BB962C8B-B14F-4D97-AF65-F5344CB8AC3E}">
        <p14:creationId xmlns:p14="http://schemas.microsoft.com/office/powerpoint/2010/main" val="375166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C30B3F-A97A-4303-AA77-DBBB2A9D84B7}" type="slidenum">
              <a:rPr lang="en-US"/>
              <a:pPr>
                <a:defRPr/>
              </a:pPr>
              <a:t>‹#›</a:t>
            </a:fld>
            <a:endParaRPr lang="en-US"/>
          </a:p>
        </p:txBody>
      </p:sp>
    </p:spTree>
    <p:extLst>
      <p:ext uri="{BB962C8B-B14F-4D97-AF65-F5344CB8AC3E}">
        <p14:creationId xmlns:p14="http://schemas.microsoft.com/office/powerpoint/2010/main" val="2724975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614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B9AEDD7-489A-44AE-B8FB-8F6D6CDE1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614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defRPr>
            </a:lvl1pPr>
          </a:lstStyle>
          <a:p>
            <a:pPr>
              <a:defRPr/>
            </a:pPr>
            <a:fld id="{F96A5F7A-DE76-44E8-A8EE-E4E9D723ADC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23709AC-5699-4CE2-8620-A69A080B913E}" type="datetimeFigureOut">
              <a:rPr lang="en-US"/>
              <a:pPr>
                <a:defRPr/>
              </a:pPr>
              <a:t>9/5/2021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71887E80-BF59-4755-BE7B-66321C9E3B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a:t>Click to edit Master title style</a:t>
            </a:r>
          </a:p>
        </p:txBody>
      </p:sp>
      <p:sp>
        <p:nvSpPr>
          <p:cNvPr id="8196" name="Text Placeholder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smtClean="0">
                <a:solidFill>
                  <a:srgbClr val="575F6D"/>
                </a:solidFill>
                <a:latin typeface="Century Schoolbook"/>
              </a:defRPr>
            </a:lvl1pPr>
          </a:lstStyle>
          <a:p>
            <a:pPr>
              <a:defRPr/>
            </a:pPr>
            <a:fld id="{CA40F1D2-ADF7-43F4-8454-D5CAF81FAF7B}" type="datetimeFigureOut">
              <a:rPr lang="en-US"/>
              <a:pPr>
                <a:defRPr/>
              </a:pPr>
              <a:t>9/5/2021</a:t>
            </a:fld>
            <a:endParaRPr lang="en-US"/>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rgbClr val="575F6D"/>
                </a:solidFill>
                <a:latin typeface="Century Schoolbook"/>
              </a:defRPr>
            </a:lvl1pPr>
          </a:lstStyle>
          <a:p>
            <a:pPr>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entury Schoolbook"/>
            </a:endParaRPr>
          </a:p>
        </p:txBody>
      </p:sp>
      <p:sp>
        <p:nvSpPr>
          <p:cNvPr id="8200" name="Straight Connector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202" name="Straight Connector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smtClean="0">
                <a:solidFill>
                  <a:srgbClr val="FFFFFF"/>
                </a:solidFill>
                <a:latin typeface="Century Schoolbook"/>
              </a:defRPr>
            </a:lvl1pPr>
          </a:lstStyle>
          <a:p>
            <a:pPr>
              <a:defRPr/>
            </a:pPr>
            <a:fld id="{945B9DEB-BA57-4D9F-A9F3-7E96959B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itchFamily="18" charset="0"/>
        </a:defRPr>
      </a:lvl2pPr>
      <a:lvl3pPr algn="l" rtl="0" fontAlgn="base">
        <a:spcBef>
          <a:spcPct val="0"/>
        </a:spcBef>
        <a:spcAft>
          <a:spcPct val="0"/>
        </a:spcAft>
        <a:defRPr sz="3000">
          <a:solidFill>
            <a:schemeClr val="tx2"/>
          </a:solidFill>
          <a:latin typeface="Century Schoolbook" pitchFamily="18" charset="0"/>
        </a:defRPr>
      </a:lvl3pPr>
      <a:lvl4pPr algn="l" rtl="0" fontAlgn="base">
        <a:spcBef>
          <a:spcPct val="0"/>
        </a:spcBef>
        <a:spcAft>
          <a:spcPct val="0"/>
        </a:spcAft>
        <a:defRPr sz="3000">
          <a:solidFill>
            <a:schemeClr val="tx2"/>
          </a:solidFill>
          <a:latin typeface="Century Schoolbook" pitchFamily="18" charset="0"/>
        </a:defRPr>
      </a:lvl4pPr>
      <a:lvl5pPr algn="l" rtl="0" fontAlgn="base">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fontAlgn="base">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fontAlgn="base">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fontAlgn="base">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fontAlgn="base">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0.m4a"/><Relationship Id="rId7" Type="http://schemas.openxmlformats.org/officeDocument/2006/relationships/image" Target="../media/image10.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2.gif"/><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85947" y="304800"/>
            <a:ext cx="6515053"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err="1">
                <a:ln w="11430"/>
                <a:solidFill>
                  <a:srgbClr val="00B050"/>
                </a:solidFill>
                <a:effectLst>
                  <a:outerShdw blurRad="50800" dist="39000" dir="5460000" algn="tl">
                    <a:srgbClr val="000000">
                      <a:alpha val="38000"/>
                    </a:srgbClr>
                  </a:outerShdw>
                </a:effectLst>
                <a:latin typeface="Century Schoolbook" pitchFamily="18" charset="0"/>
              </a:rPr>
              <a:t>VẬT</a:t>
            </a:r>
            <a:r>
              <a:rPr lang="en-US" sz="5400" b="1">
                <a:ln w="11430"/>
                <a:solidFill>
                  <a:srgbClr val="00B050"/>
                </a:solidFill>
                <a:effectLst>
                  <a:outerShdw blurRad="50800" dist="39000" dir="5460000" algn="tl">
                    <a:srgbClr val="000000">
                      <a:alpha val="38000"/>
                    </a:srgbClr>
                  </a:outerShdw>
                </a:effectLst>
                <a:latin typeface="Century Schoolbook" pitchFamily="18" charset="0"/>
              </a:rPr>
              <a:t> </a:t>
            </a:r>
            <a:r>
              <a:rPr lang="en-US" sz="5400" b="1" err="1">
                <a:ln w="11430"/>
                <a:solidFill>
                  <a:srgbClr val="00B050"/>
                </a:solidFill>
                <a:effectLst>
                  <a:outerShdw blurRad="50800" dist="39000" dir="5460000" algn="tl">
                    <a:srgbClr val="000000">
                      <a:alpha val="38000"/>
                    </a:srgbClr>
                  </a:outerShdw>
                </a:effectLst>
                <a:latin typeface="Century Schoolbook" pitchFamily="18" charset="0"/>
              </a:rPr>
              <a:t>LÝ</a:t>
            </a:r>
            <a:r>
              <a:rPr lang="en-US" sz="5400" b="1">
                <a:ln w="11430"/>
                <a:solidFill>
                  <a:srgbClr val="00B050"/>
                </a:solidFill>
                <a:effectLst>
                  <a:outerShdw blurRad="50800" dist="39000" dir="5460000" algn="tl">
                    <a:srgbClr val="000000">
                      <a:alpha val="38000"/>
                    </a:srgbClr>
                  </a:outerShdw>
                </a:effectLst>
                <a:latin typeface="Century Schoolbook" pitchFamily="18" charset="0"/>
              </a:rPr>
              <a:t> 9</a:t>
            </a:r>
          </a:p>
        </p:txBody>
      </p:sp>
      <p:sp>
        <p:nvSpPr>
          <p:cNvPr id="7" name="Rectangle 6">
            <a:extLst>
              <a:ext uri="{FF2B5EF4-FFF2-40B4-BE49-F238E27FC236}">
                <a16:creationId xmlns:a16="http://schemas.microsoft.com/office/drawing/2014/main" id="{FDC9AE73-3085-479D-BDDD-B1B507A59756}"/>
              </a:ext>
            </a:extLst>
          </p:cNvPr>
          <p:cNvSpPr/>
          <p:nvPr/>
        </p:nvSpPr>
        <p:spPr>
          <a:xfrm>
            <a:off x="1295399" y="1981200"/>
            <a:ext cx="7162801"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Phần</a:t>
            </a:r>
            <a:r>
              <a:rPr lang="en-US" sz="32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I: ĐIỆN HỌC</a:t>
            </a:r>
          </a:p>
        </p:txBody>
      </p:sp>
      <p:sp>
        <p:nvSpPr>
          <p:cNvPr id="8" name="Rectangle 7">
            <a:extLst>
              <a:ext uri="{FF2B5EF4-FFF2-40B4-BE49-F238E27FC236}">
                <a16:creationId xmlns:a16="http://schemas.microsoft.com/office/drawing/2014/main" id="{5D5D49EB-2D41-4562-9A64-D371690C4D49}"/>
              </a:ext>
            </a:extLst>
          </p:cNvPr>
          <p:cNvSpPr/>
          <p:nvPr/>
        </p:nvSpPr>
        <p:spPr>
          <a:xfrm>
            <a:off x="1275734" y="2667000"/>
            <a:ext cx="7162801"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Phần II: ĐIỆN TỪ HỌC</a:t>
            </a:r>
          </a:p>
        </p:txBody>
      </p:sp>
      <p:sp>
        <p:nvSpPr>
          <p:cNvPr id="9" name="Rectangle 8">
            <a:extLst>
              <a:ext uri="{FF2B5EF4-FFF2-40B4-BE49-F238E27FC236}">
                <a16:creationId xmlns:a16="http://schemas.microsoft.com/office/drawing/2014/main" id="{3F7BFA95-3C45-484A-80C6-B00F97EC4030}"/>
              </a:ext>
            </a:extLst>
          </p:cNvPr>
          <p:cNvSpPr/>
          <p:nvPr/>
        </p:nvSpPr>
        <p:spPr>
          <a:xfrm>
            <a:off x="1275733" y="3352800"/>
            <a:ext cx="7162801"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Phần III: QUANG HỌC</a:t>
            </a:r>
          </a:p>
        </p:txBody>
      </p:sp>
      <p:pic>
        <p:nvPicPr>
          <p:cNvPr id="44" name="Audio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2893"/>
    </mc:Choice>
    <mc:Fallback>
      <p:transition spd="slow" advTm="1289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par>
                                <p:cTn id="7" presetID="8"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amond(in)">
                                      <p:cBhvr>
                                        <p:cTn id="9" dur="2000"/>
                                        <p:tgtEl>
                                          <p:spTgt spid="4"/>
                                        </p:tgtEl>
                                      </p:cBhvr>
                                    </p:animEffect>
                                  </p:childTnLst>
                                </p:cTn>
                              </p:par>
                              <p:par>
                                <p:cTn id="10" presetID="8"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8"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8"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amond(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A796784-3E37-4806-8D5B-5853A75FBCE7}"/>
                  </a:ext>
                </a:extLst>
              </p:cNvPr>
              <p:cNvSpPr txBox="1"/>
              <p:nvPr/>
            </p:nvSpPr>
            <p:spPr>
              <a:xfrm>
                <a:off x="1549810" y="2514014"/>
                <a:ext cx="1600200" cy="877100"/>
              </a:xfrm>
              <a:prstGeom prst="rect">
                <a:avLst/>
              </a:prstGeom>
              <a:noFill/>
              <a:ln w="19050">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00FF"/>
                              </a:solidFill>
                              <a:latin typeface="Cambria Math" panose="02040503050406030204" pitchFamily="18" charset="0"/>
                            </a:rPr>
                          </m:ctrlPr>
                        </m:fPr>
                        <m:num>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num>
                        <m:den>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2</m:t>
                              </m:r>
                            </m:sub>
                          </m:sSub>
                        </m:den>
                      </m:f>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1</m:t>
                              </m:r>
                            </m:sub>
                          </m:sSub>
                        </m:num>
                        <m:den>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2</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A796784-3E37-4806-8D5B-5853A75FBCE7}"/>
                  </a:ext>
                </a:extLst>
              </p:cNvPr>
              <p:cNvSpPr txBox="1">
                <a:spLocks noRot="1" noChangeAspect="1" noMove="1" noResize="1" noEditPoints="1" noAdjustHandles="1" noChangeArrowheads="1" noChangeShapeType="1" noTextEdit="1"/>
              </p:cNvSpPr>
              <p:nvPr/>
            </p:nvSpPr>
            <p:spPr>
              <a:xfrm>
                <a:off x="1549810" y="2514014"/>
                <a:ext cx="1600200" cy="877100"/>
              </a:xfrm>
              <a:prstGeom prst="rect">
                <a:avLst/>
              </a:prstGeom>
              <a:blipFill>
                <a:blip r:embed="rId5"/>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0437960-3D2F-4061-BAB1-51D2E2DC8A26}"/>
                  </a:ext>
                </a:extLst>
              </p:cNvPr>
              <p:cNvSpPr txBox="1"/>
              <p:nvPr/>
            </p:nvSpPr>
            <p:spPr>
              <a:xfrm>
                <a:off x="4445410" y="972806"/>
                <a:ext cx="1790700" cy="877100"/>
              </a:xfrm>
              <a:prstGeom prst="rect">
                <a:avLst/>
              </a:prstGeom>
              <a:noFill/>
              <a:ln w="1905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00FF"/>
                              </a:solidFill>
                              <a:latin typeface="Cambria Math" panose="02040503050406030204" pitchFamily="18" charset="0"/>
                            </a:rPr>
                          </m:ctrlPr>
                        </m:sSubPr>
                        <m:e>
                          <m:r>
                            <m:rPr>
                              <m:sty m:val="p"/>
                            </m:rPr>
                            <a:rPr lang="en-US" sz="2800" i="0">
                              <a:solidFill>
                                <a:srgbClr val="0000FF"/>
                              </a:solidFill>
                              <a:latin typeface="Cambria Math" panose="02040503050406030204" pitchFamily="18" charset="0"/>
                            </a:rPr>
                            <m:t>U</m:t>
                          </m:r>
                        </m:e>
                        <m:sub>
                          <m:r>
                            <a:rPr lang="en-US" sz="2800" i="0">
                              <a:solidFill>
                                <a:srgbClr val="0000FF"/>
                              </a:solidFill>
                              <a:latin typeface="Cambria Math" panose="02040503050406030204" pitchFamily="18" charset="0"/>
                            </a:rPr>
                            <m:t>1</m:t>
                          </m:r>
                        </m:sub>
                      </m:sSub>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r>
                            <a:rPr lang="en-US" sz="2800" b="0" i="0" smtClean="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m:rPr>
                                  <m:sty m:val="p"/>
                                </m:rPr>
                                <a:rPr lang="en-US" sz="2800" i="0">
                                  <a:solidFill>
                                    <a:srgbClr val="0000FF"/>
                                  </a:solidFill>
                                  <a:latin typeface="Cambria Math" panose="02040503050406030204" pitchFamily="18" charset="0"/>
                                </a:rPr>
                                <m:t>U</m:t>
                              </m:r>
                            </m:e>
                            <m:sub>
                              <m:r>
                                <a:rPr lang="en-US" sz="2800" i="0">
                                  <a:solidFill>
                                    <a:srgbClr val="0000FF"/>
                                  </a:solidFill>
                                  <a:latin typeface="Cambria Math" panose="02040503050406030204" pitchFamily="18" charset="0"/>
                                </a:rPr>
                                <m:t>2</m:t>
                              </m:r>
                            </m:sub>
                          </m:sSub>
                        </m:num>
                        <m:den>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a:solidFill>
                                    <a:srgbClr val="0000FF"/>
                                  </a:solidFill>
                                  <a:latin typeface="Cambria Math" panose="02040503050406030204" pitchFamily="18" charset="0"/>
                                </a:rPr>
                                <m:t>2</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0437960-3D2F-4061-BAB1-51D2E2DC8A26}"/>
                  </a:ext>
                </a:extLst>
              </p:cNvPr>
              <p:cNvSpPr txBox="1">
                <a:spLocks noRot="1" noChangeAspect="1" noMove="1" noResize="1" noEditPoints="1" noAdjustHandles="1" noChangeArrowheads="1" noChangeShapeType="1" noTextEdit="1"/>
              </p:cNvSpPr>
              <p:nvPr/>
            </p:nvSpPr>
            <p:spPr>
              <a:xfrm>
                <a:off x="4445410" y="972806"/>
                <a:ext cx="1790700" cy="877100"/>
              </a:xfrm>
              <a:prstGeom prst="rect">
                <a:avLst/>
              </a:prstGeom>
              <a:blipFill>
                <a:blip r:embed="rId6"/>
                <a:stretch>
                  <a:fillRect/>
                </a:stretch>
              </a:blipFill>
              <a:ln w="19050">
                <a:noFill/>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A20B82A1-3D92-4B80-9CCD-50178EB68868}"/>
              </a:ext>
            </a:extLst>
          </p:cNvPr>
          <p:cNvCxnSpPr>
            <a:stCxn id="2" idx="3"/>
            <a:endCxn id="3" idx="1"/>
          </p:cNvCxnSpPr>
          <p:nvPr/>
        </p:nvCxnSpPr>
        <p:spPr>
          <a:xfrm flipV="1">
            <a:off x="3150010" y="1411356"/>
            <a:ext cx="1295400" cy="1541208"/>
          </a:xfrm>
          <a:prstGeom prst="straightConnector1">
            <a:avLst/>
          </a:prstGeom>
          <a:ln w="28575">
            <a:solidFill>
              <a:srgbClr val="A5002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8A8B15-F111-4A84-AEC8-4511230BCFE6}"/>
                  </a:ext>
                </a:extLst>
              </p:cNvPr>
              <p:cNvSpPr txBox="1"/>
              <p:nvPr/>
            </p:nvSpPr>
            <p:spPr>
              <a:xfrm>
                <a:off x="4445410" y="1963406"/>
                <a:ext cx="1790700" cy="877100"/>
              </a:xfrm>
              <a:prstGeom prst="rect">
                <a:avLst/>
              </a:prstGeom>
              <a:noFill/>
              <a:ln w="1905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smtClean="0">
                              <a:solidFill>
                                <a:srgbClr val="0000FF"/>
                              </a:solidFill>
                              <a:latin typeface="Cambria Math" panose="02040503050406030204" pitchFamily="18" charset="0"/>
                            </a:rPr>
                            <m:t>2</m:t>
                          </m:r>
                        </m:sub>
                      </m:sSub>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2</m:t>
                              </m:r>
                            </m:sub>
                          </m:sSub>
                          <m:r>
                            <a:rPr lang="en-US" sz="2800" b="0" i="0" smtClean="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m:rPr>
                                  <m:sty m:val="p"/>
                                </m:rPr>
                                <a:rPr lang="en-US" sz="2800" i="0">
                                  <a:solidFill>
                                    <a:srgbClr val="0000FF"/>
                                  </a:solidFill>
                                  <a:latin typeface="Cambria Math" panose="02040503050406030204" pitchFamily="18" charset="0"/>
                                </a:rPr>
                                <m:t>U</m:t>
                              </m:r>
                            </m:e>
                            <m:sub>
                              <m:r>
                                <a:rPr lang="en-US" sz="2800" b="0" i="0" smtClean="0">
                                  <a:solidFill>
                                    <a:srgbClr val="0000FF"/>
                                  </a:solidFill>
                                  <a:latin typeface="Cambria Math" panose="02040503050406030204" pitchFamily="18" charset="0"/>
                                </a:rPr>
                                <m:t>1</m:t>
                              </m:r>
                            </m:sub>
                          </m:sSub>
                        </m:num>
                        <m:den>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48A8B15-F111-4A84-AEC8-4511230BCFE6}"/>
                  </a:ext>
                </a:extLst>
              </p:cNvPr>
              <p:cNvSpPr txBox="1">
                <a:spLocks noRot="1" noChangeAspect="1" noMove="1" noResize="1" noEditPoints="1" noAdjustHandles="1" noChangeArrowheads="1" noChangeShapeType="1" noTextEdit="1"/>
              </p:cNvSpPr>
              <p:nvPr/>
            </p:nvSpPr>
            <p:spPr>
              <a:xfrm>
                <a:off x="4445410" y="1963406"/>
                <a:ext cx="1790700" cy="877100"/>
              </a:xfrm>
              <a:prstGeom prst="rect">
                <a:avLst/>
              </a:prstGeom>
              <a:blipFill>
                <a:blip r:embed="rId7"/>
                <a:stretch>
                  <a:fillRect/>
                </a:stretch>
              </a:blipFill>
              <a:ln w="19050">
                <a:noFill/>
              </a:ln>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63EDCFE8-EDA3-4852-9069-25CC32E8D44F}"/>
              </a:ext>
            </a:extLst>
          </p:cNvPr>
          <p:cNvCxnSpPr>
            <a:cxnSpLocks/>
            <a:stCxn id="2" idx="3"/>
            <a:endCxn id="5" idx="1"/>
          </p:cNvCxnSpPr>
          <p:nvPr/>
        </p:nvCxnSpPr>
        <p:spPr>
          <a:xfrm flipV="1">
            <a:off x="3150010" y="2401956"/>
            <a:ext cx="1295400" cy="550608"/>
          </a:xfrm>
          <a:prstGeom prst="straightConnector1">
            <a:avLst/>
          </a:prstGeom>
          <a:ln w="28575">
            <a:solidFill>
              <a:srgbClr val="A5002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68F3AD2-F78D-481A-A824-91192D852F32}"/>
                  </a:ext>
                </a:extLst>
              </p:cNvPr>
              <p:cNvSpPr txBox="1"/>
              <p:nvPr/>
            </p:nvSpPr>
            <p:spPr>
              <a:xfrm>
                <a:off x="4457700" y="3010542"/>
                <a:ext cx="1790700" cy="877100"/>
              </a:xfrm>
              <a:prstGeom prst="rect">
                <a:avLst/>
              </a:prstGeom>
              <a:noFill/>
              <a:ln w="1905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i="0">
                              <a:solidFill>
                                <a:srgbClr val="0000FF"/>
                              </a:solidFill>
                              <a:latin typeface="Cambria Math" panose="02040503050406030204" pitchFamily="18" charset="0"/>
                            </a:rPr>
                            <m:t>1</m:t>
                          </m:r>
                        </m:sub>
                      </m:sSub>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smtClean="0">
                                  <a:solidFill>
                                    <a:srgbClr val="0000FF"/>
                                  </a:solidFill>
                                  <a:latin typeface="Cambria Math" panose="02040503050406030204" pitchFamily="18" charset="0"/>
                                </a:rPr>
                                <m:t>1</m:t>
                              </m:r>
                            </m:sub>
                          </m:sSub>
                          <m:r>
                            <a:rPr lang="en-US" sz="2800" b="0" i="0" smtClean="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i="0">
                                  <a:solidFill>
                                    <a:srgbClr val="0000FF"/>
                                  </a:solidFill>
                                  <a:latin typeface="Cambria Math" panose="02040503050406030204" pitchFamily="18" charset="0"/>
                                </a:rPr>
                                <m:t>2</m:t>
                              </m:r>
                            </m:sub>
                          </m:sSub>
                        </m:num>
                        <m:den>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2</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68F3AD2-F78D-481A-A824-91192D852F32}"/>
                  </a:ext>
                </a:extLst>
              </p:cNvPr>
              <p:cNvSpPr txBox="1">
                <a:spLocks noRot="1" noChangeAspect="1" noMove="1" noResize="1" noEditPoints="1" noAdjustHandles="1" noChangeArrowheads="1" noChangeShapeType="1" noTextEdit="1"/>
              </p:cNvSpPr>
              <p:nvPr/>
            </p:nvSpPr>
            <p:spPr>
              <a:xfrm>
                <a:off x="4457700" y="3010542"/>
                <a:ext cx="1790700" cy="877100"/>
              </a:xfrm>
              <a:prstGeom prst="rect">
                <a:avLst/>
              </a:prstGeom>
              <a:blipFill>
                <a:blip r:embed="rId8"/>
                <a:stretch>
                  <a:fillRect/>
                </a:stretch>
              </a:blipFill>
              <a:ln w="19050">
                <a:no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6649E7D1-E920-44C6-987E-1DB4F670A4C5}"/>
              </a:ext>
            </a:extLst>
          </p:cNvPr>
          <p:cNvCxnSpPr>
            <a:cxnSpLocks/>
            <a:stCxn id="2" idx="3"/>
            <a:endCxn id="7" idx="1"/>
          </p:cNvCxnSpPr>
          <p:nvPr/>
        </p:nvCxnSpPr>
        <p:spPr>
          <a:xfrm>
            <a:off x="3150010" y="2952564"/>
            <a:ext cx="1307690" cy="496528"/>
          </a:xfrm>
          <a:prstGeom prst="straightConnector1">
            <a:avLst/>
          </a:prstGeom>
          <a:ln w="28575">
            <a:solidFill>
              <a:srgbClr val="A5002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26E456E-D631-42D6-8BFF-D3D56400847F}"/>
                  </a:ext>
                </a:extLst>
              </p:cNvPr>
              <p:cNvSpPr txBox="1"/>
              <p:nvPr/>
            </p:nvSpPr>
            <p:spPr>
              <a:xfrm>
                <a:off x="4445410" y="3999700"/>
                <a:ext cx="1790700" cy="877100"/>
              </a:xfrm>
              <a:prstGeom prst="rect">
                <a:avLst/>
              </a:prstGeom>
              <a:noFill/>
              <a:ln w="1905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2</m:t>
                          </m:r>
                        </m:sub>
                      </m:sSub>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smtClean="0">
                                  <a:solidFill>
                                    <a:srgbClr val="0000FF"/>
                                  </a:solidFill>
                                  <a:latin typeface="Cambria Math" panose="02040503050406030204" pitchFamily="18" charset="0"/>
                                </a:rPr>
                                <m:t>2</m:t>
                              </m:r>
                            </m:sub>
                          </m:sSub>
                          <m:r>
                            <a:rPr lang="en-US" sz="2800" b="0" i="0" smtClean="0">
                              <a:solidFill>
                                <a:srgbClr val="0000FF"/>
                              </a:solidFill>
                              <a:latin typeface="Cambria Math" panose="02040503050406030204" pitchFamily="18" charset="0"/>
                            </a:rPr>
                            <m:t>.</m:t>
                          </m:r>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num>
                        <m:den>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smtClean="0">
                                  <a:solidFill>
                                    <a:srgbClr val="0000FF"/>
                                  </a:solidFill>
                                  <a:latin typeface="Cambria Math" panose="02040503050406030204" pitchFamily="18" charset="0"/>
                                </a:rPr>
                                <m:t>1</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26E456E-D631-42D6-8BFF-D3D56400847F}"/>
                  </a:ext>
                </a:extLst>
              </p:cNvPr>
              <p:cNvSpPr txBox="1">
                <a:spLocks noRot="1" noChangeAspect="1" noMove="1" noResize="1" noEditPoints="1" noAdjustHandles="1" noChangeArrowheads="1" noChangeShapeType="1" noTextEdit="1"/>
              </p:cNvSpPr>
              <p:nvPr/>
            </p:nvSpPr>
            <p:spPr>
              <a:xfrm>
                <a:off x="4445410" y="3999700"/>
                <a:ext cx="1790700" cy="877100"/>
              </a:xfrm>
              <a:prstGeom prst="rect">
                <a:avLst/>
              </a:prstGeom>
              <a:blipFill>
                <a:blip r:embed="rId9"/>
                <a:stretch>
                  <a:fillRect/>
                </a:stretch>
              </a:blipFill>
              <a:ln w="19050">
                <a:no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C5B5D0C2-0246-4AEF-AEE1-2EA04596D43B}"/>
              </a:ext>
            </a:extLst>
          </p:cNvPr>
          <p:cNvCxnSpPr>
            <a:cxnSpLocks/>
            <a:stCxn id="2" idx="3"/>
            <a:endCxn id="9" idx="1"/>
          </p:cNvCxnSpPr>
          <p:nvPr/>
        </p:nvCxnSpPr>
        <p:spPr>
          <a:xfrm>
            <a:off x="3150010" y="2952564"/>
            <a:ext cx="1295400" cy="1485686"/>
          </a:xfrm>
          <a:prstGeom prst="straightConnector1">
            <a:avLst/>
          </a:prstGeom>
          <a:ln w="28575">
            <a:solidFill>
              <a:srgbClr val="A50021"/>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787B3DC-3B44-4B8A-82F5-E3AEA53EE0E5}"/>
              </a:ext>
            </a:extLst>
          </p:cNvPr>
          <p:cNvSpPr txBox="1">
            <a:spLocks noChangeArrowheads="1"/>
          </p:cNvSpPr>
          <p:nvPr/>
        </p:nvSpPr>
        <p:spPr bwMode="auto">
          <a:xfrm>
            <a:off x="122904" y="26661"/>
            <a:ext cx="88686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solidFill>
                  <a:srgbClr val="FF0000"/>
                </a:solidFill>
                <a:latin typeface="Times New Roman" pitchFamily="18" charset="0"/>
                <a:cs typeface="Times New Roman" pitchFamily="18" charset="0"/>
              </a:rPr>
              <a:t>1.1. THÍ NGHIỆM VỀ MỐI LIÊN HỆ GIỮA CĐDĐ VÀ HĐT Ở HAI ĐẦU DÂY DẪN</a:t>
            </a:r>
            <a:endParaRPr lang="en-US" altLang="en-US" sz="2800" b="1" u="sng">
              <a:solidFill>
                <a:srgbClr val="FF0000"/>
              </a:solidFill>
              <a:latin typeface="Times New Roman" pitchFamily="18" charset="0"/>
              <a:cs typeface="Times New Roman" pitchFamily="18"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15403598"/>
      </p:ext>
    </p:extLst>
  </p:cSld>
  <p:clrMapOvr>
    <a:masterClrMapping/>
  </p:clrMapOvr>
  <mc:AlternateContent xmlns:mc="http://schemas.openxmlformats.org/markup-compatibility/2006">
    <mc:Choice xmlns:p14="http://schemas.microsoft.com/office/powerpoint/2010/main" Requires="p14">
      <p:transition spd="slow" p14:dur="2000" advTm="12062"/>
    </mc:Choice>
    <mc:Fallback>
      <p:transition spd="slow" advTm="1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47"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anim calcmode="lin" valueType="num">
                                      <p:cBhvr>
                                        <p:cTn id="10" dur="1000" fill="hold"/>
                                        <p:tgtEl>
                                          <p:spTgt spid="13"/>
                                        </p:tgtEl>
                                        <p:attrNameLst>
                                          <p:attrName>ppt_x</p:attrName>
                                        </p:attrNameLst>
                                      </p:cBhvr>
                                      <p:tavLst>
                                        <p:tav tm="0">
                                          <p:val>
                                            <p:strVal val="#ppt_x"/>
                                          </p:val>
                                        </p:tav>
                                        <p:tav tm="100000">
                                          <p:val>
                                            <p:strVal val="#ppt_x"/>
                                          </p:val>
                                        </p:tav>
                                      </p:tavLst>
                                    </p:anim>
                                    <p:anim calcmode="lin" valueType="num">
                                      <p:cBhvr>
                                        <p:cTn id="11" dur="1000" fill="hold"/>
                                        <p:tgtEl>
                                          <p:spTgt spid="13"/>
                                        </p:tgtEl>
                                        <p:attrNameLst>
                                          <p:attrName>ppt_y</p:attrName>
                                        </p:attrNameLst>
                                      </p:cBhvr>
                                      <p:tavLst>
                                        <p:tav tm="0">
                                          <p:val>
                                            <p:strVal val="#ppt_y-.1"/>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outVertical)">
                                      <p:cBhvr>
                                        <p:cTn id="27" dur="500"/>
                                        <p:tgtEl>
                                          <p:spTgt spid="5"/>
                                        </p:tgtEl>
                                      </p:cBhvr>
                                    </p:animEffect>
                                  </p:childTnLst>
                                </p:cTn>
                              </p:par>
                              <p:par>
                                <p:cTn id="28" presetID="16" presetClass="entr" presetSubtype="37"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outVertical)">
                                      <p:cBhvr>
                                        <p:cTn id="35" dur="500"/>
                                        <p:tgtEl>
                                          <p:spTgt spid="7"/>
                                        </p:tgtEl>
                                      </p:cBhvr>
                                    </p:animEffect>
                                  </p:childTnLst>
                                </p:cTn>
                              </p:par>
                              <p:par>
                                <p:cTn id="36" presetID="16" presetClass="entr" presetSubtype="37"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out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outVertical)">
                                      <p:cBhvr>
                                        <p:cTn id="43" dur="500"/>
                                        <p:tgtEl>
                                          <p:spTgt spid="9"/>
                                        </p:tgtEl>
                                      </p:cBhvr>
                                    </p:animEffect>
                                  </p:childTnLst>
                                </p:cTn>
                              </p:par>
                              <p:par>
                                <p:cTn id="44" presetID="16" presetClass="entr" presetSubtype="37"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outVertic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2"/>
                </p:tgtEl>
              </p:cMediaNode>
            </p:audio>
          </p:childTnLst>
        </p:cTn>
      </p:par>
    </p:tnLst>
    <p:bldLst>
      <p:bldP spid="2" grpId="0" animBg="1"/>
      <p:bldP spid="3" grpId="0"/>
      <p:bldP spid="5" grpId="0"/>
      <p:bldP spid="7" grpId="0"/>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Text Box 9"/>
          <p:cNvSpPr txBox="1">
            <a:spLocks noChangeArrowheads="1"/>
          </p:cNvSpPr>
          <p:nvPr/>
        </p:nvSpPr>
        <p:spPr bwMode="auto">
          <a:xfrm>
            <a:off x="162232" y="54080"/>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1.2. ĐỒ THỊ BIỂU DIỄN SỰ THAY ĐỔI CỦA CĐDĐ THEO HĐT</a:t>
            </a:r>
          </a:p>
        </p:txBody>
      </p:sp>
      <p:grpSp>
        <p:nvGrpSpPr>
          <p:cNvPr id="81936" name="Group 55"/>
          <p:cNvGrpSpPr>
            <a:grpSpLocks/>
          </p:cNvGrpSpPr>
          <p:nvPr/>
        </p:nvGrpSpPr>
        <p:grpSpPr bwMode="auto">
          <a:xfrm>
            <a:off x="4238619" y="1260834"/>
            <a:ext cx="4829181" cy="4262438"/>
            <a:chOff x="2147" y="1266"/>
            <a:chExt cx="2971" cy="2685"/>
          </a:xfrm>
        </p:grpSpPr>
        <p:grpSp>
          <p:nvGrpSpPr>
            <p:cNvPr id="81941" name="Group 48"/>
            <p:cNvGrpSpPr>
              <a:grpSpLocks/>
            </p:cNvGrpSpPr>
            <p:nvPr/>
          </p:nvGrpSpPr>
          <p:grpSpPr bwMode="auto">
            <a:xfrm>
              <a:off x="2147" y="1266"/>
              <a:ext cx="2557" cy="2574"/>
              <a:chOff x="2147" y="1266"/>
              <a:chExt cx="2557" cy="2574"/>
            </a:xfrm>
          </p:grpSpPr>
          <p:sp>
            <p:nvSpPr>
              <p:cNvPr id="81947" name="Text Box 41"/>
              <p:cNvSpPr txBox="1">
                <a:spLocks noChangeArrowheads="1"/>
              </p:cNvSpPr>
              <p:nvPr/>
            </p:nvSpPr>
            <p:spPr bwMode="auto">
              <a:xfrm>
                <a:off x="2256" y="3552"/>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O</a:t>
                </a:r>
              </a:p>
            </p:txBody>
          </p:sp>
          <p:grpSp>
            <p:nvGrpSpPr>
              <p:cNvPr id="81948" name="Group 47"/>
              <p:cNvGrpSpPr>
                <a:grpSpLocks/>
              </p:cNvGrpSpPr>
              <p:nvPr/>
            </p:nvGrpSpPr>
            <p:grpSpPr bwMode="auto">
              <a:xfrm>
                <a:off x="2147" y="1266"/>
                <a:ext cx="2557" cy="2382"/>
                <a:chOff x="2147" y="1266"/>
                <a:chExt cx="2557" cy="2382"/>
              </a:xfrm>
            </p:grpSpPr>
            <p:grpSp>
              <p:nvGrpSpPr>
                <p:cNvPr id="81966" name="Group 23"/>
                <p:cNvGrpSpPr>
                  <a:grpSpLocks/>
                </p:cNvGrpSpPr>
                <p:nvPr/>
              </p:nvGrpSpPr>
              <p:grpSpPr bwMode="auto">
                <a:xfrm>
                  <a:off x="2544" y="1488"/>
                  <a:ext cx="2160" cy="2160"/>
                  <a:chOff x="1632" y="1392"/>
                  <a:chExt cx="2160" cy="2160"/>
                </a:xfrm>
              </p:grpSpPr>
              <p:grpSp>
                <p:nvGrpSpPr>
                  <p:cNvPr id="81970" name="Group 16"/>
                  <p:cNvGrpSpPr>
                    <a:grpSpLocks/>
                  </p:cNvGrpSpPr>
                  <p:nvPr/>
                </p:nvGrpSpPr>
                <p:grpSpPr bwMode="auto">
                  <a:xfrm>
                    <a:off x="1632" y="3552"/>
                    <a:ext cx="2160" cy="0"/>
                    <a:chOff x="1632" y="3072"/>
                    <a:chExt cx="2160" cy="0"/>
                  </a:xfrm>
                </p:grpSpPr>
                <p:sp>
                  <p:nvSpPr>
                    <p:cNvPr id="81977" name="Line 11"/>
                    <p:cNvSpPr>
                      <a:spLocks noChangeShapeType="1"/>
                    </p:cNvSpPr>
                    <p:nvPr/>
                  </p:nvSpPr>
                  <p:spPr bwMode="auto">
                    <a:xfrm>
                      <a:off x="1632"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8" name="Line 12"/>
                    <p:cNvSpPr>
                      <a:spLocks noChangeShapeType="1"/>
                    </p:cNvSpPr>
                    <p:nvPr/>
                  </p:nvSpPr>
                  <p:spPr bwMode="auto">
                    <a:xfrm>
                      <a:off x="2064"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9" name="Line 13"/>
                    <p:cNvSpPr>
                      <a:spLocks noChangeShapeType="1"/>
                    </p:cNvSpPr>
                    <p:nvPr/>
                  </p:nvSpPr>
                  <p:spPr bwMode="auto">
                    <a:xfrm>
                      <a:off x="2496"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80" name="Line 14"/>
                    <p:cNvSpPr>
                      <a:spLocks noChangeShapeType="1"/>
                    </p:cNvSpPr>
                    <p:nvPr/>
                  </p:nvSpPr>
                  <p:spPr bwMode="auto">
                    <a:xfrm>
                      <a:off x="2928"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81" name="Line 15"/>
                    <p:cNvSpPr>
                      <a:spLocks noChangeShapeType="1"/>
                    </p:cNvSpPr>
                    <p:nvPr/>
                  </p:nvSpPr>
                  <p:spPr bwMode="auto">
                    <a:xfrm>
                      <a:off x="3360" y="3072"/>
                      <a:ext cx="432" cy="0"/>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nvGrpSpPr>
                  <p:cNvPr id="81971" name="Group 17"/>
                  <p:cNvGrpSpPr>
                    <a:grpSpLocks/>
                  </p:cNvGrpSpPr>
                  <p:nvPr/>
                </p:nvGrpSpPr>
                <p:grpSpPr bwMode="auto">
                  <a:xfrm rot="-5400000">
                    <a:off x="553" y="2471"/>
                    <a:ext cx="2160" cy="1"/>
                    <a:chOff x="1632" y="3072"/>
                    <a:chExt cx="2160" cy="0"/>
                  </a:xfrm>
                </p:grpSpPr>
                <p:sp>
                  <p:nvSpPr>
                    <p:cNvPr id="81972" name="Line 18"/>
                    <p:cNvSpPr>
                      <a:spLocks noChangeShapeType="1"/>
                    </p:cNvSpPr>
                    <p:nvPr/>
                  </p:nvSpPr>
                  <p:spPr bwMode="auto">
                    <a:xfrm>
                      <a:off x="1632"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3" name="Line 19"/>
                    <p:cNvSpPr>
                      <a:spLocks noChangeShapeType="1"/>
                    </p:cNvSpPr>
                    <p:nvPr/>
                  </p:nvSpPr>
                  <p:spPr bwMode="auto">
                    <a:xfrm>
                      <a:off x="2064"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4" name="Line 20"/>
                    <p:cNvSpPr>
                      <a:spLocks noChangeShapeType="1"/>
                    </p:cNvSpPr>
                    <p:nvPr/>
                  </p:nvSpPr>
                  <p:spPr bwMode="auto">
                    <a:xfrm>
                      <a:off x="2496"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5" name="Line 21"/>
                    <p:cNvSpPr>
                      <a:spLocks noChangeShapeType="1"/>
                    </p:cNvSpPr>
                    <p:nvPr/>
                  </p:nvSpPr>
                  <p:spPr bwMode="auto">
                    <a:xfrm>
                      <a:off x="2928"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6" name="Line 22"/>
                    <p:cNvSpPr>
                      <a:spLocks noChangeShapeType="1"/>
                    </p:cNvSpPr>
                    <p:nvPr/>
                  </p:nvSpPr>
                  <p:spPr bwMode="auto">
                    <a:xfrm>
                      <a:off x="3360" y="3072"/>
                      <a:ext cx="432" cy="0"/>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sp>
              <p:nvSpPr>
                <p:cNvPr id="81950" name="Text Box 42"/>
                <p:cNvSpPr txBox="1">
                  <a:spLocks noChangeArrowheads="1"/>
                </p:cNvSpPr>
                <p:nvPr/>
              </p:nvSpPr>
              <p:spPr bwMode="auto">
                <a:xfrm>
                  <a:off x="2208" y="3048"/>
                  <a:ext cx="35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0,1</a:t>
                  </a:r>
                </a:p>
              </p:txBody>
            </p:sp>
            <p:sp>
              <p:nvSpPr>
                <p:cNvPr id="81951" name="Text Box 43"/>
                <p:cNvSpPr txBox="1">
                  <a:spLocks noChangeArrowheads="1"/>
                </p:cNvSpPr>
                <p:nvPr/>
              </p:nvSpPr>
              <p:spPr bwMode="auto">
                <a:xfrm>
                  <a:off x="2194" y="2622"/>
                  <a:ext cx="3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0,2</a:t>
                  </a:r>
                </a:p>
              </p:txBody>
            </p:sp>
            <p:sp>
              <p:nvSpPr>
                <p:cNvPr id="81952" name="Text Box 44"/>
                <p:cNvSpPr txBox="1">
                  <a:spLocks noChangeArrowheads="1"/>
                </p:cNvSpPr>
                <p:nvPr/>
              </p:nvSpPr>
              <p:spPr bwMode="auto">
                <a:xfrm>
                  <a:off x="2194" y="2195"/>
                  <a:ext cx="3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0,3</a:t>
                  </a:r>
                </a:p>
              </p:txBody>
            </p:sp>
            <p:sp>
              <p:nvSpPr>
                <p:cNvPr id="81953" name="Text Box 45"/>
                <p:cNvSpPr txBox="1">
                  <a:spLocks noChangeArrowheads="1"/>
                </p:cNvSpPr>
                <p:nvPr/>
              </p:nvSpPr>
              <p:spPr bwMode="auto">
                <a:xfrm>
                  <a:off x="2189" y="1758"/>
                  <a:ext cx="3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0,4</a:t>
                  </a:r>
                </a:p>
              </p:txBody>
            </p:sp>
            <p:sp>
              <p:nvSpPr>
                <p:cNvPr id="81954" name="Text Box 46"/>
                <p:cNvSpPr txBox="1">
                  <a:spLocks noChangeArrowheads="1"/>
                </p:cNvSpPr>
                <p:nvPr/>
              </p:nvSpPr>
              <p:spPr bwMode="auto">
                <a:xfrm>
                  <a:off x="2147" y="1266"/>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I(A)</a:t>
                  </a:r>
                </a:p>
              </p:txBody>
            </p:sp>
          </p:grpSp>
        </p:grpSp>
        <p:sp>
          <p:nvSpPr>
            <p:cNvPr id="81942" name="Text Box 49"/>
            <p:cNvSpPr txBox="1">
              <a:spLocks noChangeArrowheads="1"/>
            </p:cNvSpPr>
            <p:nvPr/>
          </p:nvSpPr>
          <p:spPr bwMode="auto">
            <a:xfrm>
              <a:off x="2784" y="3660"/>
              <a:ext cx="3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1,5</a:t>
              </a:r>
            </a:p>
          </p:txBody>
        </p:sp>
        <p:sp>
          <p:nvSpPr>
            <p:cNvPr id="81943" name="Text Box 51"/>
            <p:cNvSpPr txBox="1">
              <a:spLocks noChangeArrowheads="1"/>
            </p:cNvSpPr>
            <p:nvPr/>
          </p:nvSpPr>
          <p:spPr bwMode="auto">
            <a:xfrm>
              <a:off x="3204" y="3660"/>
              <a:ext cx="4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3</a:t>
              </a:r>
            </a:p>
          </p:txBody>
        </p:sp>
        <p:sp>
          <p:nvSpPr>
            <p:cNvPr id="81944" name="Text Box 52"/>
            <p:cNvSpPr txBox="1">
              <a:spLocks noChangeArrowheads="1"/>
            </p:cNvSpPr>
            <p:nvPr/>
          </p:nvSpPr>
          <p:spPr bwMode="auto">
            <a:xfrm>
              <a:off x="3648" y="3660"/>
              <a:ext cx="3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4,5</a:t>
              </a:r>
            </a:p>
          </p:txBody>
        </p:sp>
        <p:sp>
          <p:nvSpPr>
            <p:cNvPr id="81945" name="Text Box 53"/>
            <p:cNvSpPr txBox="1">
              <a:spLocks noChangeArrowheads="1"/>
            </p:cNvSpPr>
            <p:nvPr/>
          </p:nvSpPr>
          <p:spPr bwMode="auto">
            <a:xfrm>
              <a:off x="4062" y="3660"/>
              <a:ext cx="40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6</a:t>
              </a:r>
            </a:p>
          </p:txBody>
        </p:sp>
        <p:sp>
          <p:nvSpPr>
            <p:cNvPr id="81946" name="Text Box 54"/>
            <p:cNvSpPr txBox="1">
              <a:spLocks noChangeArrowheads="1"/>
            </p:cNvSpPr>
            <p:nvPr/>
          </p:nvSpPr>
          <p:spPr bwMode="auto">
            <a:xfrm>
              <a:off x="4578" y="3660"/>
              <a:ext cx="54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U(V)</a:t>
              </a:r>
            </a:p>
          </p:txBody>
        </p:sp>
      </p:grpSp>
      <p:graphicFrame>
        <p:nvGraphicFramePr>
          <p:cNvPr id="70" name="Table 69">
            <a:extLst>
              <a:ext uri="{FF2B5EF4-FFF2-40B4-BE49-F238E27FC236}">
                <a16:creationId xmlns:a16="http://schemas.microsoft.com/office/drawing/2014/main" id="{BEB0DACD-F7D9-40A3-839C-7A298D49FFAE}"/>
              </a:ext>
            </a:extLst>
          </p:cNvPr>
          <p:cNvGraphicFramePr>
            <a:graphicFrameLocks noGrp="1"/>
          </p:cNvGraphicFramePr>
          <p:nvPr>
            <p:extLst>
              <p:ext uri="{D42A27DB-BD31-4B8C-83A1-F6EECF244321}">
                <p14:modId xmlns:p14="http://schemas.microsoft.com/office/powerpoint/2010/main" val="2526009702"/>
              </p:ext>
            </p:extLst>
          </p:nvPr>
        </p:nvGraphicFramePr>
        <p:xfrm>
          <a:off x="76200" y="1277919"/>
          <a:ext cx="4096590" cy="3840540"/>
        </p:xfrm>
        <a:graphic>
          <a:graphicData uri="http://schemas.openxmlformats.org/drawingml/2006/table">
            <a:tbl>
              <a:tblPr firstRow="1" bandRow="1">
                <a:tableStyleId>{5C22544A-7EE6-4342-B048-85BDC9FD1C3A}</a:tableStyleId>
              </a:tblPr>
              <a:tblGrid>
                <a:gridCol w="1551739">
                  <a:extLst>
                    <a:ext uri="{9D8B030D-6E8A-4147-A177-3AD203B41FA5}">
                      <a16:colId xmlns:a16="http://schemas.microsoft.com/office/drawing/2014/main" val="20000"/>
                    </a:ext>
                  </a:extLst>
                </a:gridCol>
                <a:gridCol w="1241391">
                  <a:extLst>
                    <a:ext uri="{9D8B030D-6E8A-4147-A177-3AD203B41FA5}">
                      <a16:colId xmlns:a16="http://schemas.microsoft.com/office/drawing/2014/main" val="20001"/>
                    </a:ext>
                  </a:extLst>
                </a:gridCol>
                <a:gridCol w="1303460">
                  <a:extLst>
                    <a:ext uri="{9D8B030D-6E8A-4147-A177-3AD203B41FA5}">
                      <a16:colId xmlns:a16="http://schemas.microsoft.com/office/drawing/2014/main" val="20002"/>
                    </a:ext>
                  </a:extLst>
                </a:gridCol>
              </a:tblGrid>
              <a:tr h="914505">
                <a:tc>
                  <a:txBody>
                    <a:bodyPr/>
                    <a:lstStyle/>
                    <a:p>
                      <a:pPr algn="r"/>
                      <a:r>
                        <a:rPr lang="en-US" sz="2400">
                          <a:solidFill>
                            <a:srgbClr val="1A04C0"/>
                          </a:solidFill>
                          <a:latin typeface="Times New Roman" panose="02020603050405020304" pitchFamily="18" charset="0"/>
                          <a:cs typeface="Times New Roman" panose="02020603050405020304" pitchFamily="18" charset="0"/>
                        </a:rPr>
                        <a:t>Kết quả</a:t>
                      </a:r>
                    </a:p>
                    <a:p>
                      <a:pPr algn="ctr"/>
                      <a:endParaRPr lang="en-US" sz="2400">
                        <a:solidFill>
                          <a:srgbClr val="1A04C0"/>
                        </a:solidFill>
                        <a:latin typeface="Times New Roman" panose="02020603050405020304" pitchFamily="18" charset="0"/>
                        <a:cs typeface="Times New Roman" panose="02020603050405020304" pitchFamily="18" charset="0"/>
                      </a:endParaRPr>
                    </a:p>
                    <a:p>
                      <a:pPr algn="ctr"/>
                      <a:endParaRPr lang="en-US" sz="2400">
                        <a:solidFill>
                          <a:srgbClr val="1A04C0"/>
                        </a:solidFill>
                        <a:latin typeface="Times New Roman" panose="02020603050405020304" pitchFamily="18" charset="0"/>
                        <a:cs typeface="Times New Roman" panose="02020603050405020304" pitchFamily="18" charset="0"/>
                      </a:endParaRPr>
                    </a:p>
                    <a:p>
                      <a:pPr algn="l"/>
                      <a:r>
                        <a:rPr lang="en-US" sz="2400">
                          <a:solidFill>
                            <a:srgbClr val="1A04C0"/>
                          </a:solidFill>
                          <a:latin typeface="Times New Roman" panose="02020603050405020304" pitchFamily="18" charset="0"/>
                          <a:cs typeface="Times New Roman" panose="02020603050405020304" pitchFamily="18" charset="0"/>
                        </a:rPr>
                        <a:t>Lần</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đo</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solidFill>
                            <a:srgbClr val="1A04C0"/>
                          </a:solidFill>
                          <a:latin typeface="Times New Roman" panose="02020603050405020304" pitchFamily="18" charset="0"/>
                          <a:cs typeface="Times New Roman" panose="02020603050405020304" pitchFamily="18" charset="0"/>
                        </a:rPr>
                        <a:t>Hiệu</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điện</a:t>
                      </a:r>
                      <a:r>
                        <a:rPr lang="en-US" sz="2400" baseline="0">
                          <a:solidFill>
                            <a:srgbClr val="1A04C0"/>
                          </a:solidFill>
                          <a:latin typeface="Times New Roman" panose="02020603050405020304" pitchFamily="18" charset="0"/>
                          <a:cs typeface="Times New Roman" panose="02020603050405020304" pitchFamily="18" charset="0"/>
                        </a:rPr>
                        <a:t> thế</a:t>
                      </a:r>
                    </a:p>
                    <a:p>
                      <a:pPr algn="ctr"/>
                      <a:r>
                        <a:rPr lang="en-US" sz="2400" baseline="0">
                          <a:solidFill>
                            <a:srgbClr val="1A04C0"/>
                          </a:solidFill>
                          <a:latin typeface="Times New Roman" panose="02020603050405020304" pitchFamily="18" charset="0"/>
                          <a:cs typeface="Times New Roman" panose="02020603050405020304" pitchFamily="18" charset="0"/>
                        </a:rPr>
                        <a:t>(V)</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solidFill>
                            <a:srgbClr val="1A04C0"/>
                          </a:solidFill>
                          <a:latin typeface="Times New Roman" panose="02020603050405020304" pitchFamily="18" charset="0"/>
                          <a:cs typeface="Times New Roman" panose="02020603050405020304" pitchFamily="18" charset="0"/>
                        </a:rPr>
                        <a:t>Cường</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độ</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dòng</a:t>
                      </a:r>
                      <a:r>
                        <a:rPr lang="en-US" sz="2400" baseline="0">
                          <a:solidFill>
                            <a:srgbClr val="1A04C0"/>
                          </a:solidFill>
                          <a:latin typeface="Times New Roman" panose="02020603050405020304" pitchFamily="18" charset="0"/>
                          <a:cs typeface="Times New Roman" panose="02020603050405020304" pitchFamily="18" charset="0"/>
                        </a:rPr>
                        <a:t> điện</a:t>
                      </a:r>
                    </a:p>
                    <a:p>
                      <a:pPr algn="ctr"/>
                      <a:r>
                        <a:rPr lang="en-US" sz="2400" baseline="0">
                          <a:solidFill>
                            <a:srgbClr val="1A04C0"/>
                          </a:solidFill>
                          <a:latin typeface="Times New Roman" panose="02020603050405020304" pitchFamily="18" charset="0"/>
                          <a:cs typeface="Times New Roman" panose="02020603050405020304" pitchFamily="18" charset="0"/>
                        </a:rPr>
                        <a:t>(A)</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5802">
                <a:tc>
                  <a:txBody>
                    <a:bodyPr/>
                    <a:lstStyle/>
                    <a:p>
                      <a:pPr algn="ctr"/>
                      <a:r>
                        <a:rPr lang="en-US" sz="2400" b="1">
                          <a:latin typeface="Times New Roman" panose="02020603050405020304" pitchFamily="18" charset="0"/>
                          <a:cs typeface="Times New Roman" panose="02020603050405020304" pitchFamily="18" charset="0"/>
                        </a:rPr>
                        <a:t>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83">
                <a:tc>
                  <a:txBody>
                    <a:bodyPr/>
                    <a:lstStyle/>
                    <a:p>
                      <a:pPr algn="ctr"/>
                      <a:r>
                        <a:rPr lang="en-US" sz="2400" b="1">
                          <a:latin typeface="Times New Roman" panose="02020603050405020304" pitchFamily="18" charset="0"/>
                          <a:cs typeface="Times New Roman" panose="02020603050405020304" pitchFamily="18" charset="0"/>
                        </a:rPr>
                        <a:t>2</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1,5</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83">
                <a:tc>
                  <a:txBody>
                    <a:bodyPr/>
                    <a:lstStyle/>
                    <a:p>
                      <a:pPr algn="ctr"/>
                      <a:r>
                        <a:rPr lang="en-US" sz="2400" b="1">
                          <a:latin typeface="Times New Roman" panose="02020603050405020304" pitchFamily="18" charset="0"/>
                          <a:cs typeface="Times New Roman" panose="02020603050405020304" pitchFamily="18" charset="0"/>
                        </a:rPr>
                        <a:t>3</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0,2</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83">
                <a:tc>
                  <a:txBody>
                    <a:bodyPr/>
                    <a:lstStyle/>
                    <a:p>
                      <a:pPr algn="ctr"/>
                      <a:r>
                        <a:rPr lang="en-US" sz="2400" b="1">
                          <a:latin typeface="Times New Roman" panose="02020603050405020304" pitchFamily="18" charset="0"/>
                          <a:cs typeface="Times New Roman" panose="02020603050405020304" pitchFamily="18" charset="0"/>
                        </a:rPr>
                        <a:t>4</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4,5</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0,3</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83">
                <a:tc>
                  <a:txBody>
                    <a:bodyPr/>
                    <a:lstStyle/>
                    <a:p>
                      <a:pPr algn="ctr"/>
                      <a:r>
                        <a:rPr lang="en-US" sz="2400" b="1">
                          <a:latin typeface="Times New Roman" panose="02020603050405020304" pitchFamily="18" charset="0"/>
                          <a:cs typeface="Times New Roman" panose="02020603050405020304" pitchFamily="18" charset="0"/>
                        </a:rPr>
                        <a:t>5</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6</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0,4</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71" name="Straight Connector 70">
            <a:extLst>
              <a:ext uri="{FF2B5EF4-FFF2-40B4-BE49-F238E27FC236}">
                <a16:creationId xmlns:a16="http://schemas.microsoft.com/office/drawing/2014/main" id="{65FC2240-02BB-4FBE-829D-26BA6FDF5449}"/>
              </a:ext>
            </a:extLst>
          </p:cNvPr>
          <p:cNvCxnSpPr>
            <a:cxnSpLocks/>
          </p:cNvCxnSpPr>
          <p:nvPr/>
        </p:nvCxnSpPr>
        <p:spPr>
          <a:xfrm>
            <a:off x="76200" y="1277919"/>
            <a:ext cx="1524000" cy="1541205"/>
          </a:xfrm>
          <a:prstGeom prst="line">
            <a:avLst/>
          </a:prstGeom>
          <a:ln w="19050"/>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med" advTm="3513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19465"/>
                                        </p:tgtEl>
                                        <p:attrNameLst>
                                          <p:attrName>style.visibility</p:attrName>
                                        </p:attrNameLst>
                                      </p:cBhvr>
                                      <p:to>
                                        <p:strVal val="visible"/>
                                      </p:to>
                                    </p:set>
                                    <p:animEffect transition="in" filter="fade">
                                      <p:cBhvr>
                                        <p:cTn id="9" dur="1000"/>
                                        <p:tgtEl>
                                          <p:spTgt spid="19465"/>
                                        </p:tgtEl>
                                      </p:cBhvr>
                                    </p:animEffect>
                                    <p:anim calcmode="lin" valueType="num">
                                      <p:cBhvr>
                                        <p:cTn id="10" dur="1000" fill="hold"/>
                                        <p:tgtEl>
                                          <p:spTgt spid="19465"/>
                                        </p:tgtEl>
                                        <p:attrNameLst>
                                          <p:attrName>ppt_x</p:attrName>
                                        </p:attrNameLst>
                                      </p:cBhvr>
                                      <p:tavLst>
                                        <p:tav tm="0">
                                          <p:val>
                                            <p:strVal val="#ppt_x"/>
                                          </p:val>
                                        </p:tav>
                                        <p:tav tm="100000">
                                          <p:val>
                                            <p:strVal val="#ppt_x"/>
                                          </p:val>
                                        </p:tav>
                                      </p:tavLst>
                                    </p:anim>
                                    <p:anim calcmode="lin" valueType="num">
                                      <p:cBhvr>
                                        <p:cTn id="11" dur="1000" fill="hold"/>
                                        <p:tgtEl>
                                          <p:spTgt spid="1946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barn(inVertical)">
                                      <p:cBhvr>
                                        <p:cTn id="16" dur="500"/>
                                        <p:tgtEl>
                                          <p:spTgt spid="70"/>
                                        </p:tgtEl>
                                      </p:cBhvr>
                                    </p:animEffect>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36"/>
                                        </p:tgtEl>
                                        <p:attrNameLst>
                                          <p:attrName>style.visibility</p:attrName>
                                        </p:attrNameLst>
                                      </p:cBhvr>
                                      <p:to>
                                        <p:strVal val="visible"/>
                                      </p:to>
                                    </p:set>
                                    <p:animEffect transition="in" filter="barn(inVertical)">
                                      <p:cBhvr>
                                        <p:cTn id="24" dur="500"/>
                                        <p:tgtEl>
                                          <p:spTgt spid="819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194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7" name="Text Box 61"/>
          <p:cNvSpPr txBox="1">
            <a:spLocks noChangeArrowheads="1"/>
          </p:cNvSpPr>
          <p:nvPr/>
        </p:nvSpPr>
        <p:spPr bwMode="auto">
          <a:xfrm>
            <a:off x="152400" y="922754"/>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Khi U = 0 V;  I = 0 A, </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ta có điểm O</a:t>
            </a:r>
          </a:p>
        </p:txBody>
      </p:sp>
      <p:sp>
        <p:nvSpPr>
          <p:cNvPr id="19520" name="Line 64"/>
          <p:cNvSpPr>
            <a:spLocks noChangeShapeType="1"/>
          </p:cNvSpPr>
          <p:nvPr/>
        </p:nvSpPr>
        <p:spPr bwMode="auto">
          <a:xfrm flipV="1">
            <a:off x="4459288" y="1363662"/>
            <a:ext cx="3429000" cy="34290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47" name="Text Box 41"/>
          <p:cNvSpPr txBox="1">
            <a:spLocks noChangeArrowheads="1"/>
          </p:cNvSpPr>
          <p:nvPr/>
        </p:nvSpPr>
        <p:spPr bwMode="auto">
          <a:xfrm>
            <a:off x="4098507" y="4467225"/>
            <a:ext cx="101427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O</a:t>
            </a:r>
          </a:p>
        </p:txBody>
      </p:sp>
      <p:grpSp>
        <p:nvGrpSpPr>
          <p:cNvPr id="81966" name="Group 23"/>
          <p:cNvGrpSpPr>
            <a:grpSpLocks/>
          </p:cNvGrpSpPr>
          <p:nvPr/>
        </p:nvGrpSpPr>
        <p:grpSpPr bwMode="auto">
          <a:xfrm>
            <a:off x="4566634" y="1266825"/>
            <a:ext cx="3510949" cy="3429000"/>
            <a:chOff x="1632" y="1392"/>
            <a:chExt cx="2160" cy="2160"/>
          </a:xfrm>
        </p:grpSpPr>
        <p:grpSp>
          <p:nvGrpSpPr>
            <p:cNvPr id="81970" name="Group 16"/>
            <p:cNvGrpSpPr>
              <a:grpSpLocks/>
            </p:cNvGrpSpPr>
            <p:nvPr/>
          </p:nvGrpSpPr>
          <p:grpSpPr bwMode="auto">
            <a:xfrm>
              <a:off x="1632" y="3552"/>
              <a:ext cx="2160" cy="0"/>
              <a:chOff x="1632" y="3072"/>
              <a:chExt cx="2160" cy="0"/>
            </a:xfrm>
          </p:grpSpPr>
          <p:sp>
            <p:nvSpPr>
              <p:cNvPr id="81977" name="Line 11"/>
              <p:cNvSpPr>
                <a:spLocks noChangeShapeType="1"/>
              </p:cNvSpPr>
              <p:nvPr/>
            </p:nvSpPr>
            <p:spPr bwMode="auto">
              <a:xfrm>
                <a:off x="1632"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8" name="Line 12"/>
              <p:cNvSpPr>
                <a:spLocks noChangeShapeType="1"/>
              </p:cNvSpPr>
              <p:nvPr/>
            </p:nvSpPr>
            <p:spPr bwMode="auto">
              <a:xfrm>
                <a:off x="2064"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9" name="Line 13"/>
              <p:cNvSpPr>
                <a:spLocks noChangeShapeType="1"/>
              </p:cNvSpPr>
              <p:nvPr/>
            </p:nvSpPr>
            <p:spPr bwMode="auto">
              <a:xfrm>
                <a:off x="2496"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80" name="Line 14"/>
              <p:cNvSpPr>
                <a:spLocks noChangeShapeType="1"/>
              </p:cNvSpPr>
              <p:nvPr/>
            </p:nvSpPr>
            <p:spPr bwMode="auto">
              <a:xfrm>
                <a:off x="2928"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81" name="Line 15"/>
              <p:cNvSpPr>
                <a:spLocks noChangeShapeType="1"/>
              </p:cNvSpPr>
              <p:nvPr/>
            </p:nvSpPr>
            <p:spPr bwMode="auto">
              <a:xfrm>
                <a:off x="3360" y="3072"/>
                <a:ext cx="432" cy="0"/>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nvGrpSpPr>
            <p:cNvPr id="81971" name="Group 17"/>
            <p:cNvGrpSpPr>
              <a:grpSpLocks/>
            </p:cNvGrpSpPr>
            <p:nvPr/>
          </p:nvGrpSpPr>
          <p:grpSpPr bwMode="auto">
            <a:xfrm rot="-5400000">
              <a:off x="553" y="2471"/>
              <a:ext cx="2160" cy="1"/>
              <a:chOff x="1632" y="3072"/>
              <a:chExt cx="2160" cy="0"/>
            </a:xfrm>
          </p:grpSpPr>
          <p:sp>
            <p:nvSpPr>
              <p:cNvPr id="81972" name="Line 18"/>
              <p:cNvSpPr>
                <a:spLocks noChangeShapeType="1"/>
              </p:cNvSpPr>
              <p:nvPr/>
            </p:nvSpPr>
            <p:spPr bwMode="auto">
              <a:xfrm>
                <a:off x="1632"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3" name="Line 19"/>
              <p:cNvSpPr>
                <a:spLocks noChangeShapeType="1"/>
              </p:cNvSpPr>
              <p:nvPr/>
            </p:nvSpPr>
            <p:spPr bwMode="auto">
              <a:xfrm>
                <a:off x="2064"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4" name="Line 20"/>
              <p:cNvSpPr>
                <a:spLocks noChangeShapeType="1"/>
              </p:cNvSpPr>
              <p:nvPr/>
            </p:nvSpPr>
            <p:spPr bwMode="auto">
              <a:xfrm>
                <a:off x="2496"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5" name="Line 21"/>
              <p:cNvSpPr>
                <a:spLocks noChangeShapeType="1"/>
              </p:cNvSpPr>
              <p:nvPr/>
            </p:nvSpPr>
            <p:spPr bwMode="auto">
              <a:xfrm>
                <a:off x="2928"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6" name="Line 22"/>
              <p:cNvSpPr>
                <a:spLocks noChangeShapeType="1"/>
              </p:cNvSpPr>
              <p:nvPr/>
            </p:nvSpPr>
            <p:spPr bwMode="auto">
              <a:xfrm>
                <a:off x="3360" y="3072"/>
                <a:ext cx="432" cy="0"/>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sp>
        <p:nvSpPr>
          <p:cNvPr id="81968" name="Line 24"/>
          <p:cNvSpPr>
            <a:spLocks noChangeShapeType="1"/>
          </p:cNvSpPr>
          <p:nvPr/>
        </p:nvSpPr>
        <p:spPr bwMode="auto">
          <a:xfrm>
            <a:off x="4566634" y="4010025"/>
            <a:ext cx="70219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69" name="Line 25"/>
          <p:cNvSpPr>
            <a:spLocks noChangeShapeType="1"/>
          </p:cNvSpPr>
          <p:nvPr/>
        </p:nvSpPr>
        <p:spPr bwMode="auto">
          <a:xfrm>
            <a:off x="5268824" y="4010025"/>
            <a:ext cx="0" cy="6858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64" name="Line 29"/>
          <p:cNvSpPr>
            <a:spLocks noChangeShapeType="1"/>
          </p:cNvSpPr>
          <p:nvPr/>
        </p:nvSpPr>
        <p:spPr bwMode="auto">
          <a:xfrm>
            <a:off x="4566634" y="3324225"/>
            <a:ext cx="140438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65" name="Line 30"/>
          <p:cNvSpPr>
            <a:spLocks noChangeShapeType="1"/>
          </p:cNvSpPr>
          <p:nvPr/>
        </p:nvSpPr>
        <p:spPr bwMode="auto">
          <a:xfrm flipH="1">
            <a:off x="5971013" y="3323432"/>
            <a:ext cx="0" cy="13716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nvGrpSpPr>
          <p:cNvPr id="81959" name="Group 35"/>
          <p:cNvGrpSpPr>
            <a:grpSpLocks/>
          </p:cNvGrpSpPr>
          <p:nvPr/>
        </p:nvGrpSpPr>
        <p:grpSpPr bwMode="auto">
          <a:xfrm>
            <a:off x="4566634" y="2638425"/>
            <a:ext cx="2106569" cy="2057400"/>
            <a:chOff x="2544" y="2352"/>
            <a:chExt cx="1296" cy="1296"/>
          </a:xfrm>
        </p:grpSpPr>
        <p:sp>
          <p:nvSpPr>
            <p:cNvPr id="81960" name="Line 33"/>
            <p:cNvSpPr>
              <a:spLocks noChangeShapeType="1"/>
            </p:cNvSpPr>
            <p:nvPr/>
          </p:nvSpPr>
          <p:spPr bwMode="auto">
            <a:xfrm>
              <a:off x="2544" y="2352"/>
              <a:ext cx="1296"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61" name="Line 34"/>
            <p:cNvSpPr>
              <a:spLocks noChangeShapeType="1"/>
            </p:cNvSpPr>
            <p:nvPr/>
          </p:nvSpPr>
          <p:spPr bwMode="auto">
            <a:xfrm>
              <a:off x="3840" y="2352"/>
              <a:ext cx="0" cy="1296"/>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sp>
        <p:nvSpPr>
          <p:cNvPr id="81956" name="Line 37"/>
          <p:cNvSpPr>
            <a:spLocks noChangeShapeType="1"/>
          </p:cNvSpPr>
          <p:nvPr/>
        </p:nvSpPr>
        <p:spPr bwMode="auto">
          <a:xfrm>
            <a:off x="4566634" y="1952625"/>
            <a:ext cx="2808759"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57" name="Line 39"/>
          <p:cNvSpPr>
            <a:spLocks noChangeShapeType="1"/>
          </p:cNvSpPr>
          <p:nvPr/>
        </p:nvSpPr>
        <p:spPr bwMode="auto">
          <a:xfrm flipV="1">
            <a:off x="7375393" y="1952625"/>
            <a:ext cx="0" cy="2743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50" name="Text Box 42"/>
          <p:cNvSpPr txBox="1">
            <a:spLocks noChangeArrowheads="1"/>
          </p:cNvSpPr>
          <p:nvPr/>
        </p:nvSpPr>
        <p:spPr bwMode="auto">
          <a:xfrm>
            <a:off x="4020486" y="3743325"/>
            <a:ext cx="5689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0,1</a:t>
            </a:r>
          </a:p>
        </p:txBody>
      </p:sp>
      <p:sp>
        <p:nvSpPr>
          <p:cNvPr id="81951" name="Text Box 43"/>
          <p:cNvSpPr txBox="1">
            <a:spLocks noChangeArrowheads="1"/>
          </p:cNvSpPr>
          <p:nvPr/>
        </p:nvSpPr>
        <p:spPr bwMode="auto">
          <a:xfrm>
            <a:off x="3997730" y="3067050"/>
            <a:ext cx="5916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0,2</a:t>
            </a:r>
          </a:p>
        </p:txBody>
      </p:sp>
      <p:sp>
        <p:nvSpPr>
          <p:cNvPr id="81952" name="Text Box 44"/>
          <p:cNvSpPr txBox="1">
            <a:spLocks noChangeArrowheads="1"/>
          </p:cNvSpPr>
          <p:nvPr/>
        </p:nvSpPr>
        <p:spPr bwMode="auto">
          <a:xfrm>
            <a:off x="3997730" y="2389188"/>
            <a:ext cx="5916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0,3</a:t>
            </a:r>
          </a:p>
        </p:txBody>
      </p:sp>
      <p:sp>
        <p:nvSpPr>
          <p:cNvPr id="81953" name="Text Box 45"/>
          <p:cNvSpPr txBox="1">
            <a:spLocks noChangeArrowheads="1"/>
          </p:cNvSpPr>
          <p:nvPr/>
        </p:nvSpPr>
        <p:spPr bwMode="auto">
          <a:xfrm>
            <a:off x="3989602" y="1695450"/>
            <a:ext cx="5916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0,4</a:t>
            </a:r>
          </a:p>
        </p:txBody>
      </p:sp>
      <p:sp>
        <p:nvSpPr>
          <p:cNvPr id="81954" name="Text Box 46"/>
          <p:cNvSpPr txBox="1">
            <a:spLocks noChangeArrowheads="1"/>
          </p:cNvSpPr>
          <p:nvPr/>
        </p:nvSpPr>
        <p:spPr bwMode="auto">
          <a:xfrm>
            <a:off x="3921334" y="914400"/>
            <a:ext cx="7802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I(A)</a:t>
            </a:r>
          </a:p>
        </p:txBody>
      </p:sp>
      <p:sp>
        <p:nvSpPr>
          <p:cNvPr id="81942" name="Text Box 49"/>
          <p:cNvSpPr txBox="1">
            <a:spLocks noChangeArrowheads="1"/>
          </p:cNvSpPr>
          <p:nvPr/>
        </p:nvSpPr>
        <p:spPr bwMode="auto">
          <a:xfrm>
            <a:off x="4956739" y="4714875"/>
            <a:ext cx="60466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1,5</a:t>
            </a:r>
          </a:p>
        </p:txBody>
      </p:sp>
      <p:sp>
        <p:nvSpPr>
          <p:cNvPr id="81943" name="Text Box 51"/>
          <p:cNvSpPr txBox="1">
            <a:spLocks noChangeArrowheads="1"/>
          </p:cNvSpPr>
          <p:nvPr/>
        </p:nvSpPr>
        <p:spPr bwMode="auto">
          <a:xfrm>
            <a:off x="5639424" y="4714875"/>
            <a:ext cx="6566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3,0</a:t>
            </a:r>
          </a:p>
        </p:txBody>
      </p:sp>
      <p:sp>
        <p:nvSpPr>
          <p:cNvPr id="81944" name="Text Box 52"/>
          <p:cNvSpPr txBox="1">
            <a:spLocks noChangeArrowheads="1"/>
          </p:cNvSpPr>
          <p:nvPr/>
        </p:nvSpPr>
        <p:spPr bwMode="auto">
          <a:xfrm>
            <a:off x="6361119" y="4714875"/>
            <a:ext cx="57540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4,5</a:t>
            </a:r>
          </a:p>
        </p:txBody>
      </p:sp>
      <p:sp>
        <p:nvSpPr>
          <p:cNvPr id="81945" name="Text Box 53"/>
          <p:cNvSpPr txBox="1">
            <a:spLocks noChangeArrowheads="1"/>
          </p:cNvSpPr>
          <p:nvPr/>
        </p:nvSpPr>
        <p:spPr bwMode="auto">
          <a:xfrm>
            <a:off x="7034051" y="4714875"/>
            <a:ext cx="65342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6,0</a:t>
            </a:r>
          </a:p>
        </p:txBody>
      </p:sp>
      <p:sp>
        <p:nvSpPr>
          <p:cNvPr id="81946" name="Text Box 54"/>
          <p:cNvSpPr txBox="1">
            <a:spLocks noChangeArrowheads="1"/>
          </p:cNvSpPr>
          <p:nvPr/>
        </p:nvSpPr>
        <p:spPr bwMode="auto">
          <a:xfrm>
            <a:off x="7872778" y="4714875"/>
            <a:ext cx="8777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U(V)</a:t>
            </a:r>
          </a:p>
        </p:txBody>
      </p:sp>
      <p:sp>
        <p:nvSpPr>
          <p:cNvPr id="81937" name="Text Box 56"/>
          <p:cNvSpPr txBox="1">
            <a:spLocks noChangeArrowheads="1"/>
          </p:cNvSpPr>
          <p:nvPr/>
        </p:nvSpPr>
        <p:spPr bwMode="auto">
          <a:xfrm>
            <a:off x="4907976" y="3629025"/>
            <a:ext cx="54614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B</a:t>
            </a:r>
          </a:p>
        </p:txBody>
      </p:sp>
      <p:sp>
        <p:nvSpPr>
          <p:cNvPr id="81938" name="Text Box 57"/>
          <p:cNvSpPr txBox="1">
            <a:spLocks noChangeArrowheads="1"/>
          </p:cNvSpPr>
          <p:nvPr/>
        </p:nvSpPr>
        <p:spPr bwMode="auto">
          <a:xfrm>
            <a:off x="5600413" y="2886075"/>
            <a:ext cx="59166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a:t>
            </a:r>
          </a:p>
        </p:txBody>
      </p:sp>
      <p:sp>
        <p:nvSpPr>
          <p:cNvPr id="81939" name="Text Box 58"/>
          <p:cNvSpPr txBox="1">
            <a:spLocks noChangeArrowheads="1"/>
          </p:cNvSpPr>
          <p:nvPr/>
        </p:nvSpPr>
        <p:spPr bwMode="auto">
          <a:xfrm>
            <a:off x="6331861" y="2266950"/>
            <a:ext cx="49738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D</a:t>
            </a:r>
          </a:p>
        </p:txBody>
      </p:sp>
      <p:sp>
        <p:nvSpPr>
          <p:cNvPr id="81940" name="Text Box 59"/>
          <p:cNvSpPr txBox="1">
            <a:spLocks noChangeArrowheads="1"/>
          </p:cNvSpPr>
          <p:nvPr/>
        </p:nvSpPr>
        <p:spPr bwMode="auto">
          <a:xfrm>
            <a:off x="7024298" y="1495425"/>
            <a:ext cx="54614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E</a:t>
            </a:r>
          </a:p>
        </p:txBody>
      </p:sp>
      <p:sp>
        <p:nvSpPr>
          <p:cNvPr id="81930" name="AutoShape 65"/>
          <p:cNvSpPr>
            <a:spLocks noChangeArrowheads="1"/>
          </p:cNvSpPr>
          <p:nvPr/>
        </p:nvSpPr>
        <p:spPr bwMode="auto">
          <a:xfrm>
            <a:off x="5190802" y="4010025"/>
            <a:ext cx="78021" cy="762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81931" name="AutoShape 66"/>
          <p:cNvSpPr>
            <a:spLocks noChangeArrowheads="1"/>
          </p:cNvSpPr>
          <p:nvPr/>
        </p:nvSpPr>
        <p:spPr bwMode="auto">
          <a:xfrm>
            <a:off x="5892992" y="3324225"/>
            <a:ext cx="78021" cy="762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81932" name="AutoShape 67"/>
          <p:cNvSpPr>
            <a:spLocks noChangeArrowheads="1"/>
          </p:cNvSpPr>
          <p:nvPr/>
        </p:nvSpPr>
        <p:spPr bwMode="auto">
          <a:xfrm>
            <a:off x="6595182" y="2638425"/>
            <a:ext cx="78021" cy="762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81933" name="AutoShape 68"/>
          <p:cNvSpPr>
            <a:spLocks noChangeArrowheads="1"/>
          </p:cNvSpPr>
          <p:nvPr/>
        </p:nvSpPr>
        <p:spPr bwMode="auto">
          <a:xfrm>
            <a:off x="7297372" y="1952625"/>
            <a:ext cx="78021" cy="762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68" name="Text Box 9">
            <a:extLst>
              <a:ext uri="{FF2B5EF4-FFF2-40B4-BE49-F238E27FC236}">
                <a16:creationId xmlns:a16="http://schemas.microsoft.com/office/drawing/2014/main" id="{64B88C70-5261-41DC-9358-EDCD9C41EB24}"/>
              </a:ext>
            </a:extLst>
          </p:cNvPr>
          <p:cNvSpPr txBox="1">
            <a:spLocks noChangeArrowheads="1"/>
          </p:cNvSpPr>
          <p:nvPr/>
        </p:nvSpPr>
        <p:spPr bwMode="auto">
          <a:xfrm>
            <a:off x="105404" y="5410200"/>
            <a:ext cx="896796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Đồ thị biểu diễn sự thay đổi của CĐDĐ theo HĐT có dạng như thế nào?</a:t>
            </a:r>
          </a:p>
        </p:txBody>
      </p:sp>
      <p:sp>
        <p:nvSpPr>
          <p:cNvPr id="60" name="Text Box 61">
            <a:extLst>
              <a:ext uri="{FF2B5EF4-FFF2-40B4-BE49-F238E27FC236}">
                <a16:creationId xmlns:a16="http://schemas.microsoft.com/office/drawing/2014/main" id="{BC9DC216-8C9C-423E-AB3B-7508E4422730}"/>
              </a:ext>
            </a:extLst>
          </p:cNvPr>
          <p:cNvSpPr txBox="1">
            <a:spLocks noChangeArrowheads="1"/>
          </p:cNvSpPr>
          <p:nvPr/>
        </p:nvSpPr>
        <p:spPr bwMode="auto">
          <a:xfrm>
            <a:off x="152400" y="1693683"/>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Khi U = 1,5 V; I = 0,1 A ta có điểm B</a:t>
            </a:r>
          </a:p>
        </p:txBody>
      </p:sp>
      <p:sp>
        <p:nvSpPr>
          <p:cNvPr id="64" name="Text Box 61">
            <a:extLst>
              <a:ext uri="{FF2B5EF4-FFF2-40B4-BE49-F238E27FC236}">
                <a16:creationId xmlns:a16="http://schemas.microsoft.com/office/drawing/2014/main" id="{F6F0FE14-40D9-4AD6-A7CB-9BBC8919A57D}"/>
              </a:ext>
            </a:extLst>
          </p:cNvPr>
          <p:cNvSpPr txBox="1">
            <a:spLocks noChangeArrowheads="1"/>
          </p:cNvSpPr>
          <p:nvPr/>
        </p:nvSpPr>
        <p:spPr bwMode="auto">
          <a:xfrm>
            <a:off x="152400" y="2428565"/>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Khi U = 3 V; I = 0,2 A ta có điểm C</a:t>
            </a:r>
          </a:p>
        </p:txBody>
      </p:sp>
      <p:sp>
        <p:nvSpPr>
          <p:cNvPr id="65" name="Text Box 61">
            <a:extLst>
              <a:ext uri="{FF2B5EF4-FFF2-40B4-BE49-F238E27FC236}">
                <a16:creationId xmlns:a16="http://schemas.microsoft.com/office/drawing/2014/main" id="{A28315B8-1EB3-42A8-9D10-95EB4B605427}"/>
              </a:ext>
            </a:extLst>
          </p:cNvPr>
          <p:cNvSpPr txBox="1">
            <a:spLocks noChangeArrowheads="1"/>
          </p:cNvSpPr>
          <p:nvPr/>
        </p:nvSpPr>
        <p:spPr bwMode="auto">
          <a:xfrm>
            <a:off x="152400" y="3197941"/>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Khi U = 4,5 V; I = 0,3 A ta có điểm D</a:t>
            </a:r>
          </a:p>
        </p:txBody>
      </p:sp>
      <p:sp>
        <p:nvSpPr>
          <p:cNvPr id="72" name="Text Box 61">
            <a:extLst>
              <a:ext uri="{FF2B5EF4-FFF2-40B4-BE49-F238E27FC236}">
                <a16:creationId xmlns:a16="http://schemas.microsoft.com/office/drawing/2014/main" id="{9B7BEA2B-9FB0-4BB4-A171-EEC16C99B9D2}"/>
              </a:ext>
            </a:extLst>
          </p:cNvPr>
          <p:cNvSpPr txBox="1">
            <a:spLocks noChangeArrowheads="1"/>
          </p:cNvSpPr>
          <p:nvPr/>
        </p:nvSpPr>
        <p:spPr bwMode="auto">
          <a:xfrm>
            <a:off x="152400" y="4004016"/>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Khi U = 6 V; I = 0,4 A ta có điểm E</a:t>
            </a:r>
          </a:p>
        </p:txBody>
      </p:sp>
      <p:sp>
        <p:nvSpPr>
          <p:cNvPr id="76" name="Text Box 9">
            <a:extLst>
              <a:ext uri="{FF2B5EF4-FFF2-40B4-BE49-F238E27FC236}">
                <a16:creationId xmlns:a16="http://schemas.microsoft.com/office/drawing/2014/main" id="{114F8A1E-B524-4A2A-B2D6-38426F3A9EA2}"/>
              </a:ext>
            </a:extLst>
          </p:cNvPr>
          <p:cNvSpPr txBox="1">
            <a:spLocks noChangeArrowheads="1"/>
          </p:cNvSpPr>
          <p:nvPr/>
        </p:nvSpPr>
        <p:spPr bwMode="auto">
          <a:xfrm>
            <a:off x="162232" y="54080"/>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1.2. ĐỒ THỊ BIỂU DIỄN SỰ THAY ĐỔI CỦA CĐDĐ THEO HĐT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2842469"/>
      </p:ext>
    </p:extLst>
  </p:cSld>
  <p:clrMapOvr>
    <a:masterClrMapping/>
  </p:clrMapOvr>
  <p:transition spd="med" advTm="3644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animEffect transition="in" filter="fade">
                                      <p:cBhvr>
                                        <p:cTn id="9" dur="1000"/>
                                        <p:tgtEl>
                                          <p:spTgt spid="76"/>
                                        </p:tgtEl>
                                      </p:cBhvr>
                                    </p:animEffect>
                                    <p:anim calcmode="lin" valueType="num">
                                      <p:cBhvr>
                                        <p:cTn id="10" dur="1000" fill="hold"/>
                                        <p:tgtEl>
                                          <p:spTgt spid="76"/>
                                        </p:tgtEl>
                                        <p:attrNameLst>
                                          <p:attrName>ppt_x</p:attrName>
                                        </p:attrNameLst>
                                      </p:cBhvr>
                                      <p:tavLst>
                                        <p:tav tm="0">
                                          <p:val>
                                            <p:strVal val="#ppt_x"/>
                                          </p:val>
                                        </p:tav>
                                        <p:tav tm="100000">
                                          <p:val>
                                            <p:strVal val="#ppt_x"/>
                                          </p:val>
                                        </p:tav>
                                      </p:tavLst>
                                    </p:anim>
                                    <p:anim calcmode="lin" valueType="num">
                                      <p:cBhvr>
                                        <p:cTn id="11"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81966"/>
                                        </p:tgtEl>
                                        <p:attrNameLst>
                                          <p:attrName>style.visibility</p:attrName>
                                        </p:attrNameLst>
                                      </p:cBhvr>
                                      <p:to>
                                        <p:strVal val="visible"/>
                                      </p:to>
                                    </p:set>
                                    <p:animEffect transition="in" filter="barn(outVertical)">
                                      <p:cBhvr>
                                        <p:cTn id="16" dur="500"/>
                                        <p:tgtEl>
                                          <p:spTgt spid="8196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1954"/>
                                        </p:tgtEl>
                                        <p:attrNameLst>
                                          <p:attrName>style.visibility</p:attrName>
                                        </p:attrNameLst>
                                      </p:cBhvr>
                                      <p:to>
                                        <p:strVal val="visible"/>
                                      </p:to>
                                    </p:set>
                                    <p:animEffect transition="in" filter="barn(inVertical)">
                                      <p:cBhvr>
                                        <p:cTn id="19" dur="500"/>
                                        <p:tgtEl>
                                          <p:spTgt spid="8195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1946"/>
                                        </p:tgtEl>
                                        <p:attrNameLst>
                                          <p:attrName>style.visibility</p:attrName>
                                        </p:attrNameLst>
                                      </p:cBhvr>
                                      <p:to>
                                        <p:strVal val="visible"/>
                                      </p:to>
                                    </p:set>
                                    <p:animEffect transition="in" filter="barn(inVertical)">
                                      <p:cBhvr>
                                        <p:cTn id="22" dur="500"/>
                                        <p:tgtEl>
                                          <p:spTgt spid="819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1952"/>
                                        </p:tgtEl>
                                        <p:attrNameLst>
                                          <p:attrName>style.visibility</p:attrName>
                                        </p:attrNameLst>
                                      </p:cBhvr>
                                      <p:to>
                                        <p:strVal val="visible"/>
                                      </p:to>
                                    </p:set>
                                    <p:animEffect transition="in" filter="barn(inVertical)">
                                      <p:cBhvr>
                                        <p:cTn id="27" dur="500"/>
                                        <p:tgtEl>
                                          <p:spTgt spid="819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1953"/>
                                        </p:tgtEl>
                                        <p:attrNameLst>
                                          <p:attrName>style.visibility</p:attrName>
                                        </p:attrNameLst>
                                      </p:cBhvr>
                                      <p:to>
                                        <p:strVal val="visible"/>
                                      </p:to>
                                    </p:set>
                                    <p:animEffect transition="in" filter="barn(inVertical)">
                                      <p:cBhvr>
                                        <p:cTn id="30" dur="500"/>
                                        <p:tgtEl>
                                          <p:spTgt spid="8195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1951"/>
                                        </p:tgtEl>
                                        <p:attrNameLst>
                                          <p:attrName>style.visibility</p:attrName>
                                        </p:attrNameLst>
                                      </p:cBhvr>
                                      <p:to>
                                        <p:strVal val="visible"/>
                                      </p:to>
                                    </p:set>
                                    <p:animEffect transition="in" filter="barn(inVertical)">
                                      <p:cBhvr>
                                        <p:cTn id="33" dur="500"/>
                                        <p:tgtEl>
                                          <p:spTgt spid="8195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1950"/>
                                        </p:tgtEl>
                                        <p:attrNameLst>
                                          <p:attrName>style.visibility</p:attrName>
                                        </p:attrNameLst>
                                      </p:cBhvr>
                                      <p:to>
                                        <p:strVal val="visible"/>
                                      </p:to>
                                    </p:set>
                                    <p:animEffect transition="in" filter="barn(inVertical)">
                                      <p:cBhvr>
                                        <p:cTn id="36" dur="500"/>
                                        <p:tgtEl>
                                          <p:spTgt spid="819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1944"/>
                                        </p:tgtEl>
                                        <p:attrNameLst>
                                          <p:attrName>style.visibility</p:attrName>
                                        </p:attrNameLst>
                                      </p:cBhvr>
                                      <p:to>
                                        <p:strVal val="visible"/>
                                      </p:to>
                                    </p:set>
                                    <p:animEffect transition="in" filter="barn(inVertical)">
                                      <p:cBhvr>
                                        <p:cTn id="39" dur="500"/>
                                        <p:tgtEl>
                                          <p:spTgt spid="8194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1945"/>
                                        </p:tgtEl>
                                        <p:attrNameLst>
                                          <p:attrName>style.visibility</p:attrName>
                                        </p:attrNameLst>
                                      </p:cBhvr>
                                      <p:to>
                                        <p:strVal val="visible"/>
                                      </p:to>
                                    </p:set>
                                    <p:animEffect transition="in" filter="barn(inVertical)">
                                      <p:cBhvr>
                                        <p:cTn id="42" dur="500"/>
                                        <p:tgtEl>
                                          <p:spTgt spid="8194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1943"/>
                                        </p:tgtEl>
                                        <p:attrNameLst>
                                          <p:attrName>style.visibility</p:attrName>
                                        </p:attrNameLst>
                                      </p:cBhvr>
                                      <p:to>
                                        <p:strVal val="visible"/>
                                      </p:to>
                                    </p:set>
                                    <p:animEffect transition="in" filter="barn(inVertical)">
                                      <p:cBhvr>
                                        <p:cTn id="45" dur="500"/>
                                        <p:tgtEl>
                                          <p:spTgt spid="8194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81942"/>
                                        </p:tgtEl>
                                        <p:attrNameLst>
                                          <p:attrName>style.visibility</p:attrName>
                                        </p:attrNameLst>
                                      </p:cBhvr>
                                      <p:to>
                                        <p:strVal val="visible"/>
                                      </p:to>
                                    </p:set>
                                    <p:animEffect transition="in" filter="barn(inVertical)">
                                      <p:cBhvr>
                                        <p:cTn id="48" dur="500"/>
                                        <p:tgtEl>
                                          <p:spTgt spid="8194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81947"/>
                                        </p:tgtEl>
                                        <p:attrNameLst>
                                          <p:attrName>style.visibility</p:attrName>
                                        </p:attrNameLst>
                                      </p:cBhvr>
                                      <p:to>
                                        <p:strVal val="visible"/>
                                      </p:to>
                                    </p:set>
                                    <p:animEffect transition="in" filter="barn(inVertical)">
                                      <p:cBhvr>
                                        <p:cTn id="53" dur="500"/>
                                        <p:tgtEl>
                                          <p:spTgt spid="8194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517"/>
                                        </p:tgtEl>
                                        <p:attrNameLst>
                                          <p:attrName>style.visibility</p:attrName>
                                        </p:attrNameLst>
                                      </p:cBhvr>
                                      <p:to>
                                        <p:strVal val="visible"/>
                                      </p:to>
                                    </p:set>
                                    <p:animEffect transition="in" filter="barn(inVertical)">
                                      <p:cBhvr>
                                        <p:cTn id="56" dur="500"/>
                                        <p:tgtEl>
                                          <p:spTgt spid="195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up)">
                                      <p:cBhvr>
                                        <p:cTn id="61" dur="20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1937"/>
                                        </p:tgtEl>
                                        <p:attrNameLst>
                                          <p:attrName>style.visibility</p:attrName>
                                        </p:attrNameLst>
                                      </p:cBhvr>
                                      <p:to>
                                        <p:strVal val="visible"/>
                                      </p:to>
                                    </p:set>
                                    <p:animEffect transition="in" filter="wipe(left)">
                                      <p:cBhvr>
                                        <p:cTn id="66" dur="500"/>
                                        <p:tgtEl>
                                          <p:spTgt spid="81937"/>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81930"/>
                                        </p:tgtEl>
                                        <p:attrNameLst>
                                          <p:attrName>style.visibility</p:attrName>
                                        </p:attrNameLst>
                                      </p:cBhvr>
                                      <p:to>
                                        <p:strVal val="visible"/>
                                      </p:to>
                                    </p:set>
                                    <p:animEffect transition="in" filter="wipe(left)">
                                      <p:cBhvr>
                                        <p:cTn id="69" dur="500"/>
                                        <p:tgtEl>
                                          <p:spTgt spid="8193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81969"/>
                                        </p:tgtEl>
                                        <p:attrNameLst>
                                          <p:attrName>style.visibility</p:attrName>
                                        </p:attrNameLst>
                                      </p:cBhvr>
                                      <p:to>
                                        <p:strVal val="visible"/>
                                      </p:to>
                                    </p:set>
                                    <p:animEffect transition="in" filter="wipe(left)">
                                      <p:cBhvr>
                                        <p:cTn id="72" dur="500"/>
                                        <p:tgtEl>
                                          <p:spTgt spid="8196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81968"/>
                                        </p:tgtEl>
                                        <p:attrNameLst>
                                          <p:attrName>style.visibility</p:attrName>
                                        </p:attrNameLst>
                                      </p:cBhvr>
                                      <p:to>
                                        <p:strVal val="visible"/>
                                      </p:to>
                                    </p:set>
                                    <p:animEffect transition="in" filter="wipe(left)">
                                      <p:cBhvr>
                                        <p:cTn id="75" dur="500"/>
                                        <p:tgtEl>
                                          <p:spTgt spid="8196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wipe(up)">
                                      <p:cBhvr>
                                        <p:cTn id="80" dur="2000"/>
                                        <p:tgtEl>
                                          <p:spTgt spid="6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1938"/>
                                        </p:tgtEl>
                                        <p:attrNameLst>
                                          <p:attrName>style.visibility</p:attrName>
                                        </p:attrNameLst>
                                      </p:cBhvr>
                                      <p:to>
                                        <p:strVal val="visible"/>
                                      </p:to>
                                    </p:set>
                                    <p:animEffect transition="in" filter="wipe(left)">
                                      <p:cBhvr>
                                        <p:cTn id="85" dur="500"/>
                                        <p:tgtEl>
                                          <p:spTgt spid="81938"/>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81931"/>
                                        </p:tgtEl>
                                        <p:attrNameLst>
                                          <p:attrName>style.visibility</p:attrName>
                                        </p:attrNameLst>
                                      </p:cBhvr>
                                      <p:to>
                                        <p:strVal val="visible"/>
                                      </p:to>
                                    </p:set>
                                    <p:animEffect transition="in" filter="wipe(left)">
                                      <p:cBhvr>
                                        <p:cTn id="88" dur="500"/>
                                        <p:tgtEl>
                                          <p:spTgt spid="8193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81965"/>
                                        </p:tgtEl>
                                        <p:attrNameLst>
                                          <p:attrName>style.visibility</p:attrName>
                                        </p:attrNameLst>
                                      </p:cBhvr>
                                      <p:to>
                                        <p:strVal val="visible"/>
                                      </p:to>
                                    </p:set>
                                    <p:animEffect transition="in" filter="wipe(left)">
                                      <p:cBhvr>
                                        <p:cTn id="91" dur="500"/>
                                        <p:tgtEl>
                                          <p:spTgt spid="81965"/>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81964"/>
                                        </p:tgtEl>
                                        <p:attrNameLst>
                                          <p:attrName>style.visibility</p:attrName>
                                        </p:attrNameLst>
                                      </p:cBhvr>
                                      <p:to>
                                        <p:strVal val="visible"/>
                                      </p:to>
                                    </p:set>
                                    <p:animEffect transition="in" filter="wipe(left)">
                                      <p:cBhvr>
                                        <p:cTn id="94" dur="500"/>
                                        <p:tgtEl>
                                          <p:spTgt spid="8196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wipe(up)">
                                      <p:cBhvr>
                                        <p:cTn id="99" dur="2000"/>
                                        <p:tgtEl>
                                          <p:spTgt spid="6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1939"/>
                                        </p:tgtEl>
                                        <p:attrNameLst>
                                          <p:attrName>style.visibility</p:attrName>
                                        </p:attrNameLst>
                                      </p:cBhvr>
                                      <p:to>
                                        <p:strVal val="visible"/>
                                      </p:to>
                                    </p:set>
                                    <p:animEffect transition="in" filter="wipe(left)">
                                      <p:cBhvr>
                                        <p:cTn id="104" dur="500"/>
                                        <p:tgtEl>
                                          <p:spTgt spid="81939"/>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1932"/>
                                        </p:tgtEl>
                                        <p:attrNameLst>
                                          <p:attrName>style.visibility</p:attrName>
                                        </p:attrNameLst>
                                      </p:cBhvr>
                                      <p:to>
                                        <p:strVal val="visible"/>
                                      </p:to>
                                    </p:set>
                                    <p:animEffect transition="in" filter="wipe(left)">
                                      <p:cBhvr>
                                        <p:cTn id="107" dur="500"/>
                                        <p:tgtEl>
                                          <p:spTgt spid="81932"/>
                                        </p:tgtEl>
                                      </p:cBhvr>
                                    </p:animEffect>
                                  </p:childTnLst>
                                </p:cTn>
                              </p:par>
                              <p:par>
                                <p:cTn id="108" presetID="22" presetClass="entr" presetSubtype="8" fill="hold" nodeType="withEffect">
                                  <p:stCondLst>
                                    <p:cond delay="0"/>
                                  </p:stCondLst>
                                  <p:childTnLst>
                                    <p:set>
                                      <p:cBhvr>
                                        <p:cTn id="109" dur="1" fill="hold">
                                          <p:stCondLst>
                                            <p:cond delay="0"/>
                                          </p:stCondLst>
                                        </p:cTn>
                                        <p:tgtEl>
                                          <p:spTgt spid="81959"/>
                                        </p:tgtEl>
                                        <p:attrNameLst>
                                          <p:attrName>style.visibility</p:attrName>
                                        </p:attrNameLst>
                                      </p:cBhvr>
                                      <p:to>
                                        <p:strVal val="visible"/>
                                      </p:to>
                                    </p:set>
                                    <p:animEffect transition="in" filter="wipe(left)">
                                      <p:cBhvr>
                                        <p:cTn id="110" dur="500"/>
                                        <p:tgtEl>
                                          <p:spTgt spid="8195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animEffect transition="in" filter="wipe(up)">
                                      <p:cBhvr>
                                        <p:cTn id="115" dur="2000"/>
                                        <p:tgtEl>
                                          <p:spTgt spid="7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1940"/>
                                        </p:tgtEl>
                                        <p:attrNameLst>
                                          <p:attrName>style.visibility</p:attrName>
                                        </p:attrNameLst>
                                      </p:cBhvr>
                                      <p:to>
                                        <p:strVal val="visible"/>
                                      </p:to>
                                    </p:set>
                                    <p:animEffect transition="in" filter="wipe(left)">
                                      <p:cBhvr>
                                        <p:cTn id="120" dur="500"/>
                                        <p:tgtEl>
                                          <p:spTgt spid="81940"/>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81933"/>
                                        </p:tgtEl>
                                        <p:attrNameLst>
                                          <p:attrName>style.visibility</p:attrName>
                                        </p:attrNameLst>
                                      </p:cBhvr>
                                      <p:to>
                                        <p:strVal val="visible"/>
                                      </p:to>
                                    </p:set>
                                    <p:animEffect transition="in" filter="wipe(left)">
                                      <p:cBhvr>
                                        <p:cTn id="123" dur="500"/>
                                        <p:tgtEl>
                                          <p:spTgt spid="81933"/>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81957"/>
                                        </p:tgtEl>
                                        <p:attrNameLst>
                                          <p:attrName>style.visibility</p:attrName>
                                        </p:attrNameLst>
                                      </p:cBhvr>
                                      <p:to>
                                        <p:strVal val="visible"/>
                                      </p:to>
                                    </p:set>
                                    <p:animEffect transition="in" filter="wipe(left)">
                                      <p:cBhvr>
                                        <p:cTn id="126" dur="500"/>
                                        <p:tgtEl>
                                          <p:spTgt spid="81957"/>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81956"/>
                                        </p:tgtEl>
                                        <p:attrNameLst>
                                          <p:attrName>style.visibility</p:attrName>
                                        </p:attrNameLst>
                                      </p:cBhvr>
                                      <p:to>
                                        <p:strVal val="visible"/>
                                      </p:to>
                                    </p:set>
                                    <p:animEffect transition="in" filter="wipe(left)">
                                      <p:cBhvr>
                                        <p:cTn id="129" dur="500"/>
                                        <p:tgtEl>
                                          <p:spTgt spid="81956"/>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19520"/>
                                        </p:tgtEl>
                                        <p:attrNameLst>
                                          <p:attrName>style.visibility</p:attrName>
                                        </p:attrNameLst>
                                      </p:cBhvr>
                                      <p:to>
                                        <p:strVal val="visible"/>
                                      </p:to>
                                    </p:set>
                                    <p:animEffect transition="in" filter="wipe(down)">
                                      <p:cBhvr>
                                        <p:cTn id="134" dur="500"/>
                                        <p:tgtEl>
                                          <p:spTgt spid="19520"/>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barn(inVertical)">
                                      <p:cBhvr>
                                        <p:cTn id="13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0" fill="hold" display="0">
                  <p:stCondLst>
                    <p:cond delay="indefinite"/>
                  </p:stCondLst>
                  <p:endCondLst>
                    <p:cond evt="onStopAudio" delay="0">
                      <p:tgtEl>
                        <p:sldTgt/>
                      </p:tgtEl>
                    </p:cond>
                  </p:endCondLst>
                </p:cTn>
                <p:tgtEl>
                  <p:spTgt spid="3"/>
                </p:tgtEl>
              </p:cMediaNode>
            </p:audio>
          </p:childTnLst>
        </p:cTn>
      </p:par>
    </p:tnLst>
    <p:bldLst>
      <p:bldP spid="19517" grpId="0"/>
      <p:bldP spid="19520" grpId="0" animBg="1"/>
      <p:bldP spid="81947" grpId="0"/>
      <p:bldP spid="81968" grpId="0" animBg="1"/>
      <p:bldP spid="81969" grpId="0" animBg="1"/>
      <p:bldP spid="81964" grpId="0" animBg="1"/>
      <p:bldP spid="81965" grpId="0" animBg="1"/>
      <p:bldP spid="81956" grpId="0" animBg="1"/>
      <p:bldP spid="81957" grpId="0" animBg="1"/>
      <p:bldP spid="81950" grpId="0"/>
      <p:bldP spid="81951" grpId="0"/>
      <p:bldP spid="81952" grpId="0"/>
      <p:bldP spid="81953" grpId="0"/>
      <p:bldP spid="81954" grpId="0"/>
      <p:bldP spid="81942" grpId="0"/>
      <p:bldP spid="81943" grpId="0"/>
      <p:bldP spid="81944" grpId="0"/>
      <p:bldP spid="81945" grpId="0"/>
      <p:bldP spid="81946" grpId="0"/>
      <p:bldP spid="81937" grpId="0"/>
      <p:bldP spid="81938" grpId="0"/>
      <p:bldP spid="81939" grpId="0"/>
      <p:bldP spid="81940" grpId="0"/>
      <p:bldP spid="81930" grpId="0" animBg="1"/>
      <p:bldP spid="81931" grpId="0" animBg="1"/>
      <p:bldP spid="81932" grpId="0" animBg="1"/>
      <p:bldP spid="81933" grpId="0" animBg="1"/>
      <p:bldP spid="68" grpId="0"/>
      <p:bldP spid="60" grpId="0"/>
      <p:bldP spid="64" grpId="0"/>
      <p:bldP spid="65" grpId="0"/>
      <p:bldP spid="72"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0" name="Line 64"/>
          <p:cNvSpPr>
            <a:spLocks noChangeShapeType="1"/>
          </p:cNvSpPr>
          <p:nvPr/>
        </p:nvSpPr>
        <p:spPr bwMode="auto">
          <a:xfrm flipV="1">
            <a:off x="2595355" y="1211262"/>
            <a:ext cx="3429000" cy="34290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nvGrpSpPr>
          <p:cNvPr id="19525" name="Group 69"/>
          <p:cNvGrpSpPr>
            <a:grpSpLocks/>
          </p:cNvGrpSpPr>
          <p:nvPr/>
        </p:nvGrpSpPr>
        <p:grpSpPr bwMode="auto">
          <a:xfrm>
            <a:off x="2057400" y="762000"/>
            <a:ext cx="4829181" cy="4262438"/>
            <a:chOff x="2723" y="1218"/>
            <a:chExt cx="2971" cy="2685"/>
          </a:xfrm>
        </p:grpSpPr>
        <p:grpSp>
          <p:nvGrpSpPr>
            <p:cNvPr id="81934" name="Group 60"/>
            <p:cNvGrpSpPr>
              <a:grpSpLocks/>
            </p:cNvGrpSpPr>
            <p:nvPr/>
          </p:nvGrpSpPr>
          <p:grpSpPr bwMode="auto">
            <a:xfrm>
              <a:off x="2723" y="1218"/>
              <a:ext cx="2971" cy="2685"/>
              <a:chOff x="2147" y="1266"/>
              <a:chExt cx="2971" cy="2685"/>
            </a:xfrm>
          </p:grpSpPr>
          <p:grpSp>
            <p:nvGrpSpPr>
              <p:cNvPr id="81936" name="Group 55"/>
              <p:cNvGrpSpPr>
                <a:grpSpLocks/>
              </p:cNvGrpSpPr>
              <p:nvPr/>
            </p:nvGrpSpPr>
            <p:grpSpPr bwMode="auto">
              <a:xfrm>
                <a:off x="2147" y="1266"/>
                <a:ext cx="2971" cy="2685"/>
                <a:chOff x="2147" y="1266"/>
                <a:chExt cx="2971" cy="2685"/>
              </a:xfrm>
            </p:grpSpPr>
            <p:grpSp>
              <p:nvGrpSpPr>
                <p:cNvPr id="81941" name="Group 48"/>
                <p:cNvGrpSpPr>
                  <a:grpSpLocks/>
                </p:cNvGrpSpPr>
                <p:nvPr/>
              </p:nvGrpSpPr>
              <p:grpSpPr bwMode="auto">
                <a:xfrm>
                  <a:off x="2147" y="1266"/>
                  <a:ext cx="2557" cy="2574"/>
                  <a:chOff x="2147" y="1266"/>
                  <a:chExt cx="2557" cy="2574"/>
                </a:xfrm>
              </p:grpSpPr>
              <p:sp>
                <p:nvSpPr>
                  <p:cNvPr id="81947" name="Text Box 41"/>
                  <p:cNvSpPr txBox="1">
                    <a:spLocks noChangeArrowheads="1"/>
                  </p:cNvSpPr>
                  <p:nvPr/>
                </p:nvSpPr>
                <p:spPr bwMode="auto">
                  <a:xfrm>
                    <a:off x="2256" y="3552"/>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O</a:t>
                    </a:r>
                  </a:p>
                </p:txBody>
              </p:sp>
              <p:grpSp>
                <p:nvGrpSpPr>
                  <p:cNvPr id="81948" name="Group 47"/>
                  <p:cNvGrpSpPr>
                    <a:grpSpLocks/>
                  </p:cNvGrpSpPr>
                  <p:nvPr/>
                </p:nvGrpSpPr>
                <p:grpSpPr bwMode="auto">
                  <a:xfrm>
                    <a:off x="2147" y="1266"/>
                    <a:ext cx="2557" cy="2382"/>
                    <a:chOff x="2147" y="1266"/>
                    <a:chExt cx="2557" cy="2382"/>
                  </a:xfrm>
                </p:grpSpPr>
                <p:grpSp>
                  <p:nvGrpSpPr>
                    <p:cNvPr id="81949" name="Group 40"/>
                    <p:cNvGrpSpPr>
                      <a:grpSpLocks/>
                    </p:cNvGrpSpPr>
                    <p:nvPr/>
                  </p:nvGrpSpPr>
                  <p:grpSpPr bwMode="auto">
                    <a:xfrm>
                      <a:off x="2544" y="1488"/>
                      <a:ext cx="2160" cy="2160"/>
                      <a:chOff x="2544" y="1488"/>
                      <a:chExt cx="2160" cy="2160"/>
                    </a:xfrm>
                  </p:grpSpPr>
                  <p:grpSp>
                    <p:nvGrpSpPr>
                      <p:cNvPr id="81955" name="Group 36"/>
                      <p:cNvGrpSpPr>
                        <a:grpSpLocks/>
                      </p:cNvGrpSpPr>
                      <p:nvPr/>
                    </p:nvGrpSpPr>
                    <p:grpSpPr bwMode="auto">
                      <a:xfrm>
                        <a:off x="2544" y="1488"/>
                        <a:ext cx="2160" cy="2160"/>
                        <a:chOff x="2544" y="1488"/>
                        <a:chExt cx="2160" cy="2160"/>
                      </a:xfrm>
                    </p:grpSpPr>
                    <p:grpSp>
                      <p:nvGrpSpPr>
                        <p:cNvPr id="81958" name="Group 32"/>
                        <p:cNvGrpSpPr>
                          <a:grpSpLocks/>
                        </p:cNvGrpSpPr>
                        <p:nvPr/>
                      </p:nvGrpSpPr>
                      <p:grpSpPr bwMode="auto">
                        <a:xfrm>
                          <a:off x="2544" y="1488"/>
                          <a:ext cx="2160" cy="2160"/>
                          <a:chOff x="2544" y="1488"/>
                          <a:chExt cx="2160" cy="2160"/>
                        </a:xfrm>
                      </p:grpSpPr>
                      <p:grpSp>
                        <p:nvGrpSpPr>
                          <p:cNvPr id="81962" name="Group 27"/>
                          <p:cNvGrpSpPr>
                            <a:grpSpLocks/>
                          </p:cNvGrpSpPr>
                          <p:nvPr/>
                        </p:nvGrpSpPr>
                        <p:grpSpPr bwMode="auto">
                          <a:xfrm>
                            <a:off x="2544" y="1488"/>
                            <a:ext cx="2160" cy="2160"/>
                            <a:chOff x="2544" y="1488"/>
                            <a:chExt cx="2160" cy="2160"/>
                          </a:xfrm>
                        </p:grpSpPr>
                        <p:grpSp>
                          <p:nvGrpSpPr>
                            <p:cNvPr id="81966" name="Group 23"/>
                            <p:cNvGrpSpPr>
                              <a:grpSpLocks/>
                            </p:cNvGrpSpPr>
                            <p:nvPr/>
                          </p:nvGrpSpPr>
                          <p:grpSpPr bwMode="auto">
                            <a:xfrm>
                              <a:off x="2544" y="1488"/>
                              <a:ext cx="2160" cy="2160"/>
                              <a:chOff x="1632" y="1392"/>
                              <a:chExt cx="2160" cy="2160"/>
                            </a:xfrm>
                          </p:grpSpPr>
                          <p:grpSp>
                            <p:nvGrpSpPr>
                              <p:cNvPr id="81970" name="Group 16"/>
                              <p:cNvGrpSpPr>
                                <a:grpSpLocks/>
                              </p:cNvGrpSpPr>
                              <p:nvPr/>
                            </p:nvGrpSpPr>
                            <p:grpSpPr bwMode="auto">
                              <a:xfrm>
                                <a:off x="1632" y="3552"/>
                                <a:ext cx="2160" cy="0"/>
                                <a:chOff x="1632" y="3072"/>
                                <a:chExt cx="2160" cy="0"/>
                              </a:xfrm>
                            </p:grpSpPr>
                            <p:sp>
                              <p:nvSpPr>
                                <p:cNvPr id="81977" name="Line 11"/>
                                <p:cNvSpPr>
                                  <a:spLocks noChangeShapeType="1"/>
                                </p:cNvSpPr>
                                <p:nvPr/>
                              </p:nvSpPr>
                              <p:spPr bwMode="auto">
                                <a:xfrm>
                                  <a:off x="1632"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8" name="Line 12"/>
                                <p:cNvSpPr>
                                  <a:spLocks noChangeShapeType="1"/>
                                </p:cNvSpPr>
                                <p:nvPr/>
                              </p:nvSpPr>
                              <p:spPr bwMode="auto">
                                <a:xfrm>
                                  <a:off x="2064"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9" name="Line 13"/>
                                <p:cNvSpPr>
                                  <a:spLocks noChangeShapeType="1"/>
                                </p:cNvSpPr>
                                <p:nvPr/>
                              </p:nvSpPr>
                              <p:spPr bwMode="auto">
                                <a:xfrm>
                                  <a:off x="2496"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80" name="Line 14"/>
                                <p:cNvSpPr>
                                  <a:spLocks noChangeShapeType="1"/>
                                </p:cNvSpPr>
                                <p:nvPr/>
                              </p:nvSpPr>
                              <p:spPr bwMode="auto">
                                <a:xfrm>
                                  <a:off x="2928"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81" name="Line 15"/>
                                <p:cNvSpPr>
                                  <a:spLocks noChangeShapeType="1"/>
                                </p:cNvSpPr>
                                <p:nvPr/>
                              </p:nvSpPr>
                              <p:spPr bwMode="auto">
                                <a:xfrm>
                                  <a:off x="3360" y="3072"/>
                                  <a:ext cx="432" cy="0"/>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nvGrpSpPr>
                              <p:cNvPr id="81971" name="Group 17"/>
                              <p:cNvGrpSpPr>
                                <a:grpSpLocks/>
                              </p:cNvGrpSpPr>
                              <p:nvPr/>
                            </p:nvGrpSpPr>
                            <p:grpSpPr bwMode="auto">
                              <a:xfrm rot="-5400000">
                                <a:off x="553" y="2471"/>
                                <a:ext cx="2160" cy="1"/>
                                <a:chOff x="1632" y="3072"/>
                                <a:chExt cx="2160" cy="0"/>
                              </a:xfrm>
                            </p:grpSpPr>
                            <p:sp>
                              <p:nvSpPr>
                                <p:cNvPr id="81972" name="Line 18"/>
                                <p:cNvSpPr>
                                  <a:spLocks noChangeShapeType="1"/>
                                </p:cNvSpPr>
                                <p:nvPr/>
                              </p:nvSpPr>
                              <p:spPr bwMode="auto">
                                <a:xfrm>
                                  <a:off x="1632"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3" name="Line 19"/>
                                <p:cNvSpPr>
                                  <a:spLocks noChangeShapeType="1"/>
                                </p:cNvSpPr>
                                <p:nvPr/>
                              </p:nvSpPr>
                              <p:spPr bwMode="auto">
                                <a:xfrm>
                                  <a:off x="2064"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4" name="Line 20"/>
                                <p:cNvSpPr>
                                  <a:spLocks noChangeShapeType="1"/>
                                </p:cNvSpPr>
                                <p:nvPr/>
                              </p:nvSpPr>
                              <p:spPr bwMode="auto">
                                <a:xfrm>
                                  <a:off x="2496"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5" name="Line 21"/>
                                <p:cNvSpPr>
                                  <a:spLocks noChangeShapeType="1"/>
                                </p:cNvSpPr>
                                <p:nvPr/>
                              </p:nvSpPr>
                              <p:spPr bwMode="auto">
                                <a:xfrm>
                                  <a:off x="2928" y="3072"/>
                                  <a:ext cx="432"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76" name="Line 22"/>
                                <p:cNvSpPr>
                                  <a:spLocks noChangeShapeType="1"/>
                                </p:cNvSpPr>
                                <p:nvPr/>
                              </p:nvSpPr>
                              <p:spPr bwMode="auto">
                                <a:xfrm>
                                  <a:off x="3360" y="3072"/>
                                  <a:ext cx="432" cy="0"/>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grpSp>
                          <p:nvGrpSpPr>
                            <p:cNvPr id="81967" name="Group 26"/>
                            <p:cNvGrpSpPr>
                              <a:grpSpLocks/>
                            </p:cNvGrpSpPr>
                            <p:nvPr/>
                          </p:nvGrpSpPr>
                          <p:grpSpPr bwMode="auto">
                            <a:xfrm>
                              <a:off x="2544" y="3216"/>
                              <a:ext cx="432" cy="432"/>
                              <a:chOff x="2544" y="3216"/>
                              <a:chExt cx="432" cy="432"/>
                            </a:xfrm>
                          </p:grpSpPr>
                          <p:sp>
                            <p:nvSpPr>
                              <p:cNvPr id="81968" name="Line 24"/>
                              <p:cNvSpPr>
                                <a:spLocks noChangeShapeType="1"/>
                              </p:cNvSpPr>
                              <p:nvPr/>
                            </p:nvSpPr>
                            <p:spPr bwMode="auto">
                              <a:xfrm>
                                <a:off x="2544" y="3216"/>
                                <a:ext cx="432"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69" name="Line 25"/>
                              <p:cNvSpPr>
                                <a:spLocks noChangeShapeType="1"/>
                              </p:cNvSpPr>
                              <p:nvPr/>
                            </p:nvSpPr>
                            <p:spPr bwMode="auto">
                              <a:xfrm>
                                <a:off x="2976" y="3216"/>
                                <a:ext cx="0" cy="432"/>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grpSp>
                        <p:nvGrpSpPr>
                          <p:cNvPr id="81963" name="Group 31"/>
                          <p:cNvGrpSpPr>
                            <a:grpSpLocks/>
                          </p:cNvGrpSpPr>
                          <p:nvPr/>
                        </p:nvGrpSpPr>
                        <p:grpSpPr bwMode="auto">
                          <a:xfrm>
                            <a:off x="2544" y="2784"/>
                            <a:ext cx="864" cy="864"/>
                            <a:chOff x="2544" y="2784"/>
                            <a:chExt cx="864" cy="864"/>
                          </a:xfrm>
                        </p:grpSpPr>
                        <p:sp>
                          <p:nvSpPr>
                            <p:cNvPr id="81964" name="Line 29"/>
                            <p:cNvSpPr>
                              <a:spLocks noChangeShapeType="1"/>
                            </p:cNvSpPr>
                            <p:nvPr/>
                          </p:nvSpPr>
                          <p:spPr bwMode="auto">
                            <a:xfrm>
                              <a:off x="2544" y="2784"/>
                              <a:ext cx="864"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65" name="Line 30"/>
                            <p:cNvSpPr>
                              <a:spLocks noChangeShapeType="1"/>
                            </p:cNvSpPr>
                            <p:nvPr/>
                          </p:nvSpPr>
                          <p:spPr bwMode="auto">
                            <a:xfrm flipH="1">
                              <a:off x="3408" y="2784"/>
                              <a:ext cx="0" cy="864"/>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grpSp>
                      <p:nvGrpSpPr>
                        <p:cNvPr id="81959" name="Group 35"/>
                        <p:cNvGrpSpPr>
                          <a:grpSpLocks/>
                        </p:cNvGrpSpPr>
                        <p:nvPr/>
                      </p:nvGrpSpPr>
                      <p:grpSpPr bwMode="auto">
                        <a:xfrm>
                          <a:off x="2544" y="2352"/>
                          <a:ext cx="1296" cy="1296"/>
                          <a:chOff x="2544" y="2352"/>
                          <a:chExt cx="1296" cy="1296"/>
                        </a:xfrm>
                      </p:grpSpPr>
                      <p:sp>
                        <p:nvSpPr>
                          <p:cNvPr id="81960" name="Line 33"/>
                          <p:cNvSpPr>
                            <a:spLocks noChangeShapeType="1"/>
                          </p:cNvSpPr>
                          <p:nvPr/>
                        </p:nvSpPr>
                        <p:spPr bwMode="auto">
                          <a:xfrm>
                            <a:off x="2544" y="2352"/>
                            <a:ext cx="1296"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61" name="Line 34"/>
                          <p:cNvSpPr>
                            <a:spLocks noChangeShapeType="1"/>
                          </p:cNvSpPr>
                          <p:nvPr/>
                        </p:nvSpPr>
                        <p:spPr bwMode="auto">
                          <a:xfrm>
                            <a:off x="3840" y="2352"/>
                            <a:ext cx="0" cy="1296"/>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grpSp>
                  <p:sp>
                    <p:nvSpPr>
                      <p:cNvPr id="81956" name="Line 37"/>
                      <p:cNvSpPr>
                        <a:spLocks noChangeShapeType="1"/>
                      </p:cNvSpPr>
                      <p:nvPr/>
                    </p:nvSpPr>
                    <p:spPr bwMode="auto">
                      <a:xfrm>
                        <a:off x="2544" y="1920"/>
                        <a:ext cx="1728"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81957" name="Line 39"/>
                      <p:cNvSpPr>
                        <a:spLocks noChangeShapeType="1"/>
                      </p:cNvSpPr>
                      <p:nvPr/>
                    </p:nvSpPr>
                    <p:spPr bwMode="auto">
                      <a:xfrm flipV="1">
                        <a:off x="4272" y="1920"/>
                        <a:ext cx="0" cy="1728"/>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grpSp>
                <p:sp>
                  <p:nvSpPr>
                    <p:cNvPr id="81950" name="Text Box 42"/>
                    <p:cNvSpPr txBox="1">
                      <a:spLocks noChangeArrowheads="1"/>
                    </p:cNvSpPr>
                    <p:nvPr/>
                  </p:nvSpPr>
                  <p:spPr bwMode="auto">
                    <a:xfrm>
                      <a:off x="2208" y="3048"/>
                      <a:ext cx="35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0,1</a:t>
                      </a:r>
                    </a:p>
                  </p:txBody>
                </p:sp>
                <p:sp>
                  <p:nvSpPr>
                    <p:cNvPr id="81951" name="Text Box 43"/>
                    <p:cNvSpPr txBox="1">
                      <a:spLocks noChangeArrowheads="1"/>
                    </p:cNvSpPr>
                    <p:nvPr/>
                  </p:nvSpPr>
                  <p:spPr bwMode="auto">
                    <a:xfrm>
                      <a:off x="2194" y="2622"/>
                      <a:ext cx="3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0,2</a:t>
                      </a:r>
                    </a:p>
                  </p:txBody>
                </p:sp>
                <p:sp>
                  <p:nvSpPr>
                    <p:cNvPr id="81952" name="Text Box 44"/>
                    <p:cNvSpPr txBox="1">
                      <a:spLocks noChangeArrowheads="1"/>
                    </p:cNvSpPr>
                    <p:nvPr/>
                  </p:nvSpPr>
                  <p:spPr bwMode="auto">
                    <a:xfrm>
                      <a:off x="2194" y="2195"/>
                      <a:ext cx="3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0,3</a:t>
                      </a:r>
                    </a:p>
                  </p:txBody>
                </p:sp>
                <p:sp>
                  <p:nvSpPr>
                    <p:cNvPr id="81953" name="Text Box 45"/>
                    <p:cNvSpPr txBox="1">
                      <a:spLocks noChangeArrowheads="1"/>
                    </p:cNvSpPr>
                    <p:nvPr/>
                  </p:nvSpPr>
                  <p:spPr bwMode="auto">
                    <a:xfrm>
                      <a:off x="2189" y="1758"/>
                      <a:ext cx="3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0,4</a:t>
                      </a:r>
                    </a:p>
                  </p:txBody>
                </p:sp>
                <p:sp>
                  <p:nvSpPr>
                    <p:cNvPr id="81954" name="Text Box 46"/>
                    <p:cNvSpPr txBox="1">
                      <a:spLocks noChangeArrowheads="1"/>
                    </p:cNvSpPr>
                    <p:nvPr/>
                  </p:nvSpPr>
                  <p:spPr bwMode="auto">
                    <a:xfrm>
                      <a:off x="2147" y="1266"/>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I(A)</a:t>
                      </a:r>
                    </a:p>
                  </p:txBody>
                </p:sp>
              </p:grpSp>
            </p:grpSp>
            <p:sp>
              <p:nvSpPr>
                <p:cNvPr id="81942" name="Text Box 49"/>
                <p:cNvSpPr txBox="1">
                  <a:spLocks noChangeArrowheads="1"/>
                </p:cNvSpPr>
                <p:nvPr/>
              </p:nvSpPr>
              <p:spPr bwMode="auto">
                <a:xfrm>
                  <a:off x="2784" y="3660"/>
                  <a:ext cx="3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1,5</a:t>
                  </a:r>
                </a:p>
              </p:txBody>
            </p:sp>
            <p:sp>
              <p:nvSpPr>
                <p:cNvPr id="81943" name="Text Box 51"/>
                <p:cNvSpPr txBox="1">
                  <a:spLocks noChangeArrowheads="1"/>
                </p:cNvSpPr>
                <p:nvPr/>
              </p:nvSpPr>
              <p:spPr bwMode="auto">
                <a:xfrm>
                  <a:off x="3204" y="3660"/>
                  <a:ext cx="4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3,0</a:t>
                  </a:r>
                </a:p>
              </p:txBody>
            </p:sp>
            <p:sp>
              <p:nvSpPr>
                <p:cNvPr id="81944" name="Text Box 52"/>
                <p:cNvSpPr txBox="1">
                  <a:spLocks noChangeArrowheads="1"/>
                </p:cNvSpPr>
                <p:nvPr/>
              </p:nvSpPr>
              <p:spPr bwMode="auto">
                <a:xfrm>
                  <a:off x="3648" y="3660"/>
                  <a:ext cx="3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4,5</a:t>
                  </a:r>
                </a:p>
              </p:txBody>
            </p:sp>
            <p:sp>
              <p:nvSpPr>
                <p:cNvPr id="81945" name="Text Box 53"/>
                <p:cNvSpPr txBox="1">
                  <a:spLocks noChangeArrowheads="1"/>
                </p:cNvSpPr>
                <p:nvPr/>
              </p:nvSpPr>
              <p:spPr bwMode="auto">
                <a:xfrm>
                  <a:off x="4062" y="3660"/>
                  <a:ext cx="40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6,0</a:t>
                  </a:r>
                </a:p>
              </p:txBody>
            </p:sp>
            <p:sp>
              <p:nvSpPr>
                <p:cNvPr id="81946" name="Text Box 54"/>
                <p:cNvSpPr txBox="1">
                  <a:spLocks noChangeArrowheads="1"/>
                </p:cNvSpPr>
                <p:nvPr/>
              </p:nvSpPr>
              <p:spPr bwMode="auto">
                <a:xfrm>
                  <a:off x="4578" y="3660"/>
                  <a:ext cx="54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U(V)</a:t>
                  </a:r>
                </a:p>
              </p:txBody>
            </p:sp>
          </p:grpSp>
          <p:sp>
            <p:nvSpPr>
              <p:cNvPr id="81937" name="Text Box 56"/>
              <p:cNvSpPr txBox="1">
                <a:spLocks noChangeArrowheads="1"/>
              </p:cNvSpPr>
              <p:nvPr/>
            </p:nvSpPr>
            <p:spPr bwMode="auto">
              <a:xfrm>
                <a:off x="2754" y="2976"/>
                <a:ext cx="3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B</a:t>
                </a:r>
              </a:p>
            </p:txBody>
          </p:sp>
          <p:sp>
            <p:nvSpPr>
              <p:cNvPr id="81938" name="Text Box 57"/>
              <p:cNvSpPr txBox="1">
                <a:spLocks noChangeArrowheads="1"/>
              </p:cNvSpPr>
              <p:nvPr/>
            </p:nvSpPr>
            <p:spPr bwMode="auto">
              <a:xfrm>
                <a:off x="3180" y="2508"/>
                <a:ext cx="36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a:t>
                </a:r>
              </a:p>
            </p:txBody>
          </p:sp>
          <p:sp>
            <p:nvSpPr>
              <p:cNvPr id="81939" name="Text Box 58"/>
              <p:cNvSpPr txBox="1">
                <a:spLocks noChangeArrowheads="1"/>
              </p:cNvSpPr>
              <p:nvPr/>
            </p:nvSpPr>
            <p:spPr bwMode="auto">
              <a:xfrm>
                <a:off x="3630" y="2118"/>
                <a:ext cx="30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D</a:t>
                </a:r>
              </a:p>
            </p:txBody>
          </p:sp>
          <p:sp>
            <p:nvSpPr>
              <p:cNvPr id="81940" name="Text Box 59"/>
              <p:cNvSpPr txBox="1">
                <a:spLocks noChangeArrowheads="1"/>
              </p:cNvSpPr>
              <p:nvPr/>
            </p:nvSpPr>
            <p:spPr bwMode="auto">
              <a:xfrm>
                <a:off x="4056" y="1632"/>
                <a:ext cx="3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E</a:t>
                </a:r>
              </a:p>
            </p:txBody>
          </p:sp>
        </p:grpSp>
        <p:sp>
          <p:nvSpPr>
            <p:cNvPr id="81930" name="AutoShape 65"/>
            <p:cNvSpPr>
              <a:spLocks noChangeArrowheads="1"/>
            </p:cNvSpPr>
            <p:nvPr/>
          </p:nvSpPr>
          <p:spPr bwMode="auto">
            <a:xfrm>
              <a:off x="3504" y="3168"/>
              <a:ext cx="48" cy="4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81931" name="AutoShape 66"/>
            <p:cNvSpPr>
              <a:spLocks noChangeArrowheads="1"/>
            </p:cNvSpPr>
            <p:nvPr/>
          </p:nvSpPr>
          <p:spPr bwMode="auto">
            <a:xfrm>
              <a:off x="3936" y="2736"/>
              <a:ext cx="48" cy="4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81932" name="AutoShape 67"/>
            <p:cNvSpPr>
              <a:spLocks noChangeArrowheads="1"/>
            </p:cNvSpPr>
            <p:nvPr/>
          </p:nvSpPr>
          <p:spPr bwMode="auto">
            <a:xfrm>
              <a:off x="4368" y="2304"/>
              <a:ext cx="48" cy="4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81933" name="AutoShape 68"/>
            <p:cNvSpPr>
              <a:spLocks noChangeArrowheads="1"/>
            </p:cNvSpPr>
            <p:nvPr/>
          </p:nvSpPr>
          <p:spPr bwMode="auto">
            <a:xfrm>
              <a:off x="4800" y="1872"/>
              <a:ext cx="48" cy="4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sp>
        <p:nvSpPr>
          <p:cNvPr id="68" name="Text Box 9">
            <a:extLst>
              <a:ext uri="{FF2B5EF4-FFF2-40B4-BE49-F238E27FC236}">
                <a16:creationId xmlns:a16="http://schemas.microsoft.com/office/drawing/2014/main" id="{64B88C70-5261-41DC-9358-EDCD9C41EB24}"/>
              </a:ext>
            </a:extLst>
          </p:cNvPr>
          <p:cNvSpPr txBox="1">
            <a:spLocks noChangeArrowheads="1"/>
          </p:cNvSpPr>
          <p:nvPr/>
        </p:nvSpPr>
        <p:spPr bwMode="auto">
          <a:xfrm>
            <a:off x="105404" y="5334000"/>
            <a:ext cx="896796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*Kết luận: Đồ thị biểu diễn sự thay đổi của CĐDĐ theo HĐT là một đường thẳng đi qua gốc tọa độ (U = 0, I = 0).</a:t>
            </a:r>
          </a:p>
        </p:txBody>
      </p:sp>
      <p:sp>
        <p:nvSpPr>
          <p:cNvPr id="60" name="Text Box 9">
            <a:extLst>
              <a:ext uri="{FF2B5EF4-FFF2-40B4-BE49-F238E27FC236}">
                <a16:creationId xmlns:a16="http://schemas.microsoft.com/office/drawing/2014/main" id="{AF0A7E37-6F8D-4AB5-BD54-263B989FD391}"/>
              </a:ext>
            </a:extLst>
          </p:cNvPr>
          <p:cNvSpPr txBox="1">
            <a:spLocks noChangeArrowheads="1"/>
          </p:cNvSpPr>
          <p:nvPr/>
        </p:nvSpPr>
        <p:spPr bwMode="auto">
          <a:xfrm>
            <a:off x="162232" y="54080"/>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1.2. ĐỒ THỊ BIỂU DIỄN SỰ THAY ĐỔI CỦA CĐDĐ THEO HĐT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5735798"/>
      </p:ext>
    </p:extLst>
  </p:cSld>
  <p:clrMapOvr>
    <a:masterClrMapping/>
  </p:clrMapOvr>
  <p:transition spd="med" advTm="8535">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nodeType="withEffect">
                                  <p:stCondLst>
                                    <p:cond delay="0"/>
                                  </p:stCondLst>
                                  <p:childTnLst>
                                    <p:set>
                                      <p:cBhvr>
                                        <p:cTn id="8" dur="1" fill="hold">
                                          <p:stCondLst>
                                            <p:cond delay="0"/>
                                          </p:stCondLst>
                                        </p:cTn>
                                        <p:tgtEl>
                                          <p:spTgt spid="19525"/>
                                        </p:tgtEl>
                                        <p:attrNameLst>
                                          <p:attrName>style.visibility</p:attrName>
                                        </p:attrNameLst>
                                      </p:cBhvr>
                                      <p:to>
                                        <p:strVal val="visible"/>
                                      </p:to>
                                    </p:set>
                                    <p:animEffect transition="in" filter="barn(inVertical)">
                                      <p:cBhvr>
                                        <p:cTn id="9" dur="500"/>
                                        <p:tgtEl>
                                          <p:spTgt spid="1952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9520"/>
                                        </p:tgtEl>
                                        <p:attrNameLst>
                                          <p:attrName>style.visibility</p:attrName>
                                        </p:attrNameLst>
                                      </p:cBhvr>
                                      <p:to>
                                        <p:strVal val="visible"/>
                                      </p:to>
                                    </p:set>
                                    <p:animEffect transition="in" filter="barn(inVertical)">
                                      <p:cBhvr>
                                        <p:cTn id="12" dur="500"/>
                                        <p:tgtEl>
                                          <p:spTgt spid="1952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checkerboard(across)">
                                      <p:cBhvr>
                                        <p:cTn id="17" dur="500"/>
                                        <p:tgtEl>
                                          <p:spTgt spid="68"/>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anim calcmode="lin" valueType="num">
                                      <p:cBhvr>
                                        <p:cTn id="21" dur="1000" fill="hold"/>
                                        <p:tgtEl>
                                          <p:spTgt spid="60"/>
                                        </p:tgtEl>
                                        <p:attrNameLst>
                                          <p:attrName>ppt_x</p:attrName>
                                        </p:attrNameLst>
                                      </p:cBhvr>
                                      <p:tavLst>
                                        <p:tav tm="0">
                                          <p:val>
                                            <p:strVal val="#ppt_x"/>
                                          </p:val>
                                        </p:tav>
                                        <p:tav tm="100000">
                                          <p:val>
                                            <p:strVal val="#ppt_x"/>
                                          </p:val>
                                        </p:tav>
                                      </p:tavLst>
                                    </p:anim>
                                    <p:anim calcmode="lin" valueType="num">
                                      <p:cBhvr>
                                        <p:cTn id="2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9520" grpId="0" animBg="1"/>
      <p:bldP spid="68"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152400" y="609600"/>
            <a:ext cx="88392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Bài 1.1 trang 4 SBT: </a:t>
            </a:r>
            <a:r>
              <a:rPr lang="en-US" altLang="en-US" sz="2800">
                <a:latin typeface="Times New Roman" panose="02020603050405020304" pitchFamily="18" charset="0"/>
                <a:cs typeface="Times New Roman" panose="02020603050405020304" pitchFamily="18" charset="0"/>
              </a:rPr>
              <a:t>Khi đặt vào hai đầu một dây dẫn một hiệu điện thế 12 V thì cường độ dòng điện chạy qua nó là 0,5 A. Nếu hiệu điện thế đặt vào hai đầu dây dẫn này tăng lên đến 36 V thì cường độ dòng điện chạy qua nó là bao nhiêu?</a:t>
            </a:r>
          </a:p>
        </p:txBody>
      </p:sp>
      <p:sp>
        <p:nvSpPr>
          <p:cNvPr id="38916" name="Text Box 4"/>
          <p:cNvSpPr txBox="1">
            <a:spLocks noChangeArrowheads="1"/>
          </p:cNvSpPr>
          <p:nvPr/>
        </p:nvSpPr>
        <p:spPr bwMode="auto">
          <a:xfrm>
            <a:off x="320675" y="3184553"/>
            <a:ext cx="166686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U</a:t>
            </a:r>
            <a:r>
              <a:rPr lang="en-US" altLang="en-US" sz="2800" baseline="-25000">
                <a:latin typeface="Times New Roman" panose="02020603050405020304" pitchFamily="18" charset="0"/>
                <a:cs typeface="Times New Roman" panose="02020603050405020304" pitchFamily="18" charset="0"/>
              </a:rPr>
              <a:t>1 </a:t>
            </a:r>
            <a:r>
              <a:rPr lang="en-US" altLang="en-US" sz="2800">
                <a:latin typeface="Times New Roman" panose="02020603050405020304" pitchFamily="18" charset="0"/>
                <a:cs typeface="Times New Roman" panose="02020603050405020304" pitchFamily="18" charset="0"/>
              </a:rPr>
              <a:t>= 12 V</a:t>
            </a:r>
          </a:p>
          <a:p>
            <a:pPr eaLnBrk="1" hangingPunct="1"/>
            <a:r>
              <a:rPr lang="en-US" altLang="en-US" sz="2800">
                <a:latin typeface="Times New Roman" panose="02020603050405020304" pitchFamily="18" charset="0"/>
                <a:cs typeface="Times New Roman" panose="02020603050405020304" pitchFamily="18" charset="0"/>
              </a:rPr>
              <a:t>U</a:t>
            </a:r>
            <a:r>
              <a:rPr lang="en-US" altLang="en-US" sz="2800" baseline="-25000">
                <a:latin typeface="Times New Roman" panose="02020603050405020304" pitchFamily="18" charset="0"/>
                <a:cs typeface="Times New Roman" panose="02020603050405020304" pitchFamily="18" charset="0"/>
              </a:rPr>
              <a:t>2</a:t>
            </a:r>
            <a:r>
              <a:rPr lang="en-US" altLang="en-US" sz="2800">
                <a:latin typeface="Times New Roman" panose="02020603050405020304" pitchFamily="18" charset="0"/>
                <a:cs typeface="Times New Roman" panose="02020603050405020304" pitchFamily="18" charset="0"/>
              </a:rPr>
              <a:t> = 36 V</a:t>
            </a:r>
          </a:p>
          <a:p>
            <a:pPr eaLnBrk="1" hangingPunct="1"/>
            <a:r>
              <a:rPr lang="en-US" altLang="en-US" sz="2800">
                <a:latin typeface="Times New Roman" panose="02020603050405020304" pitchFamily="18" charset="0"/>
                <a:cs typeface="Times New Roman" panose="02020603050405020304" pitchFamily="18" charset="0"/>
              </a:rPr>
              <a:t>I</a:t>
            </a:r>
            <a:r>
              <a:rPr lang="en-US" altLang="en-US" sz="2800" baseline="-25000">
                <a:latin typeface="Times New Roman" panose="02020603050405020304" pitchFamily="18" charset="0"/>
                <a:cs typeface="Times New Roman" panose="02020603050405020304" pitchFamily="18" charset="0"/>
              </a:rPr>
              <a:t>1 </a:t>
            </a:r>
            <a:r>
              <a:rPr lang="en-US" altLang="en-US" sz="2800">
                <a:latin typeface="Times New Roman" panose="02020603050405020304" pitchFamily="18" charset="0"/>
                <a:cs typeface="Times New Roman" panose="02020603050405020304" pitchFamily="18" charset="0"/>
              </a:rPr>
              <a:t> = 0,5 A</a:t>
            </a:r>
          </a:p>
        </p:txBody>
      </p:sp>
      <mc:AlternateContent xmlns:mc="http://schemas.openxmlformats.org/markup-compatibility/2006" xmlns:a14="http://schemas.microsoft.com/office/drawing/2010/main">
        <mc:Choice Requires="a14">
          <p:sp>
            <p:nvSpPr>
              <p:cNvPr id="38917" name="Object 5"/>
              <p:cNvSpPr txBox="1"/>
              <p:nvPr/>
            </p:nvSpPr>
            <p:spPr bwMode="auto">
              <a:xfrm>
                <a:off x="2819400" y="5134977"/>
                <a:ext cx="5253038" cy="8445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0">
                              <a:latin typeface="Cambria Math" panose="02040503050406030204" pitchFamily="18" charset="0"/>
                              <a:ea typeface="Cambria Math" panose="02040503050406030204" pitchFamily="18" charset="0"/>
                            </a:rPr>
                            <m:t>=&gt;</m:t>
                          </m:r>
                          <m:r>
                            <m:rPr>
                              <m:sty m:val="p"/>
                            </m:rPr>
                            <a:rPr lang="en-US" sz="2800" i="0">
                              <a:solidFill>
                                <a:schemeClr val="tx1"/>
                              </a:solidFill>
                              <a:latin typeface="Cambria Math" panose="02040503050406030204" pitchFamily="18" charset="0"/>
                            </a:rPr>
                            <m:t>I</m:t>
                          </m:r>
                        </m:e>
                        <m:sub>
                          <m:r>
                            <a:rPr lang="en-US" sz="2800" i="0">
                              <a:solidFill>
                                <a:schemeClr val="tx1"/>
                              </a:solidFill>
                              <a:latin typeface="Cambria Math" panose="02040503050406030204" pitchFamily="18" charset="0"/>
                            </a:rPr>
                            <m:t>2</m:t>
                          </m:r>
                        </m:sub>
                      </m:sSub>
                      <m:r>
                        <a:rPr lang="en-US" sz="2800" i="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U</m:t>
                              </m:r>
                            </m:e>
                            <m:sub>
                              <m:r>
                                <a:rPr lang="en-US" sz="2800" i="0">
                                  <a:solidFill>
                                    <a:schemeClr val="tx1"/>
                                  </a:solidFill>
                                  <a:latin typeface="Cambria Math" panose="02040503050406030204" pitchFamily="18" charset="0"/>
                                </a:rPr>
                                <m:t>2</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I</m:t>
                              </m:r>
                            </m:e>
                            <m:sub>
                              <m:r>
                                <a:rPr lang="en-US" sz="2800" i="0">
                                  <a:solidFill>
                                    <a:schemeClr val="tx1"/>
                                  </a:solidFill>
                                  <a:latin typeface="Cambria Math" panose="02040503050406030204" pitchFamily="18" charset="0"/>
                                </a:rPr>
                                <m:t>1</m:t>
                              </m:r>
                            </m:sub>
                          </m:sSub>
                        </m:num>
                        <m:den>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U</m:t>
                              </m:r>
                            </m:e>
                            <m:sub>
                              <m:r>
                                <a:rPr lang="en-US" sz="2800" i="0">
                                  <a:solidFill>
                                    <a:schemeClr val="tx1"/>
                                  </a:solidFill>
                                  <a:latin typeface="Cambria Math" panose="02040503050406030204" pitchFamily="18" charset="0"/>
                                </a:rPr>
                                <m:t>1</m:t>
                              </m:r>
                            </m:sub>
                          </m:sSub>
                        </m:den>
                      </m:f>
                      <m:r>
                        <a:rPr lang="en-US" sz="2800" i="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r>
                            <a:rPr lang="en-US" sz="2800" i="0">
                              <a:solidFill>
                                <a:schemeClr val="tx1"/>
                              </a:solidFill>
                              <a:latin typeface="Cambria Math" panose="02040503050406030204" pitchFamily="18" charset="0"/>
                            </a:rPr>
                            <m:t>36.0,5</m:t>
                          </m:r>
                        </m:num>
                        <m:den>
                          <m:r>
                            <a:rPr lang="en-US" sz="2800" i="0">
                              <a:solidFill>
                                <a:schemeClr val="tx1"/>
                              </a:solidFill>
                              <a:latin typeface="Cambria Math" panose="02040503050406030204" pitchFamily="18" charset="0"/>
                            </a:rPr>
                            <m:t>12</m:t>
                          </m:r>
                        </m:den>
                      </m:f>
                      <m:r>
                        <a:rPr lang="en-US" sz="2800" i="0">
                          <a:solidFill>
                            <a:schemeClr val="tx1"/>
                          </a:solidFill>
                          <a:latin typeface="Cambria Math" panose="02040503050406030204" pitchFamily="18" charset="0"/>
                        </a:rPr>
                        <m:t>=1,5</m:t>
                      </m:r>
                      <m:r>
                        <a:rPr lang="en-US" sz="2800" b="0" i="0" smtClean="0">
                          <a:solidFill>
                            <a:schemeClr val="tx1"/>
                          </a:solidFill>
                          <a:latin typeface="Cambria Math" panose="02040503050406030204" pitchFamily="18" charset="0"/>
                        </a:rPr>
                        <m:t> </m:t>
                      </m:r>
                      <m:r>
                        <a:rPr lang="en-US" sz="2800" i="0">
                          <a:solidFill>
                            <a:schemeClr val="tx1"/>
                          </a:solidFill>
                          <a:latin typeface="Cambria Math" panose="02040503050406030204" pitchFamily="18" charset="0"/>
                        </a:rPr>
                        <m:t>(</m:t>
                      </m:r>
                      <m:r>
                        <m:rPr>
                          <m:sty m:val="p"/>
                        </m:rPr>
                        <a:rPr lang="en-US" sz="2800" i="0">
                          <a:solidFill>
                            <a:schemeClr val="tx1"/>
                          </a:solidFill>
                          <a:latin typeface="Cambria Math" panose="02040503050406030204" pitchFamily="18" charset="0"/>
                        </a:rPr>
                        <m:t>A</m:t>
                      </m:r>
                      <m:r>
                        <a:rPr lang="en-US" sz="2800" i="0">
                          <a:solidFill>
                            <a:schemeClr val="tx1"/>
                          </a:solidFill>
                          <a:latin typeface="Cambria Math" panose="02040503050406030204" pitchFamily="18" charset="0"/>
                        </a:rPr>
                        <m:t>)</m:t>
                      </m:r>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38917" name="Object 5"/>
              <p:cNvSpPr txBox="1">
                <a:spLocks noRot="1" noChangeAspect="1" noMove="1" noResize="1" noEditPoints="1" noAdjustHandles="1" noChangeArrowheads="1" noChangeShapeType="1" noTextEdit="1"/>
              </p:cNvSpPr>
              <p:nvPr/>
            </p:nvSpPr>
            <p:spPr bwMode="auto">
              <a:xfrm>
                <a:off x="2819400" y="5134977"/>
                <a:ext cx="5253038" cy="844550"/>
              </a:xfrm>
              <a:prstGeom prst="rect">
                <a:avLst/>
              </a:prstGeom>
              <a:blipFill>
                <a:blip r:embed="rId5"/>
                <a:stretch>
                  <a:fillRect b="-9353"/>
                </a:stretch>
              </a:blipFill>
              <a:ln>
                <a:noFill/>
              </a:ln>
              <a:effectLst/>
            </p:spPr>
            <p:txBody>
              <a:bodyPr/>
              <a:lstStyle/>
              <a:p>
                <a:r>
                  <a:rPr lang="en-US">
                    <a:noFill/>
                  </a:rPr>
                  <a:t> </a:t>
                </a:r>
              </a:p>
            </p:txBody>
          </p:sp>
        </mc:Fallback>
      </mc:AlternateContent>
      <p:sp>
        <p:nvSpPr>
          <p:cNvPr id="38918" name="Text Box 6"/>
          <p:cNvSpPr txBox="1">
            <a:spLocks noChangeArrowheads="1"/>
          </p:cNvSpPr>
          <p:nvPr/>
        </p:nvSpPr>
        <p:spPr bwMode="auto">
          <a:xfrm>
            <a:off x="2422525" y="3277582"/>
            <a:ext cx="64928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225425" algn="just" eaLnBrk="1" hangingPunct="1"/>
            <a:r>
              <a:rPr lang="en-US" altLang="en-US" sz="2800">
                <a:latin typeface="Times New Roman" panose="02020603050405020304" pitchFamily="18" charset="0"/>
                <a:cs typeface="Times New Roman" panose="02020603050405020304" pitchFamily="18" charset="0"/>
              </a:rPr>
              <a:t>Vì cường độ dòng điện tỉ lệ thuận với hiệu điện thế, nên ta có:</a:t>
            </a:r>
          </a:p>
        </p:txBody>
      </p:sp>
      <p:sp>
        <p:nvSpPr>
          <p:cNvPr id="38945" name="Text Box 33"/>
          <p:cNvSpPr txBox="1">
            <a:spLocks noChangeArrowheads="1"/>
          </p:cNvSpPr>
          <p:nvPr/>
        </p:nvSpPr>
        <p:spPr bwMode="auto">
          <a:xfrm>
            <a:off x="76200" y="2717869"/>
            <a:ext cx="17956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00FF"/>
                </a:solidFill>
                <a:latin typeface="Times New Roman" panose="02020603050405020304" pitchFamily="18" charset="0"/>
                <a:cs typeface="Times New Roman" panose="02020603050405020304" pitchFamily="18" charset="0"/>
              </a:rPr>
              <a:t>* </a:t>
            </a:r>
            <a:r>
              <a:rPr lang="en-US" altLang="en-US" sz="2800" b="1" u="sng">
                <a:solidFill>
                  <a:srgbClr val="0000FF"/>
                </a:solidFill>
                <a:latin typeface="Times New Roman" panose="02020603050405020304" pitchFamily="18" charset="0"/>
                <a:cs typeface="Times New Roman" panose="02020603050405020304" pitchFamily="18" charset="0"/>
              </a:rPr>
              <a:t>Tóm tắt</a:t>
            </a:r>
            <a:r>
              <a:rPr lang="en-US" altLang="en-US" sz="2800" b="1">
                <a:solidFill>
                  <a:srgbClr val="0000FF"/>
                </a:solidFill>
                <a:latin typeface="Times New Roman" panose="02020603050405020304" pitchFamily="18" charset="0"/>
                <a:cs typeface="Times New Roman" panose="02020603050405020304" pitchFamily="18" charset="0"/>
              </a:rPr>
              <a:t>:</a:t>
            </a:r>
          </a:p>
        </p:txBody>
      </p:sp>
      <p:sp>
        <p:nvSpPr>
          <p:cNvPr id="38946" name="Line 34"/>
          <p:cNvSpPr>
            <a:spLocks noChangeShapeType="1"/>
          </p:cNvSpPr>
          <p:nvPr/>
        </p:nvSpPr>
        <p:spPr bwMode="auto">
          <a:xfrm>
            <a:off x="381000" y="4585525"/>
            <a:ext cx="1600200"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en-US" sz="2800">
              <a:latin typeface="Times New Roman" panose="02020603050405020304" pitchFamily="18" charset="0"/>
              <a:cs typeface="Times New Roman" panose="02020603050405020304" pitchFamily="18" charset="0"/>
            </a:endParaRPr>
          </a:p>
        </p:txBody>
      </p:sp>
      <p:sp>
        <p:nvSpPr>
          <p:cNvPr id="38947" name="Text Box 35"/>
          <p:cNvSpPr txBox="1">
            <a:spLocks noChangeArrowheads="1"/>
          </p:cNvSpPr>
          <p:nvPr/>
        </p:nvSpPr>
        <p:spPr bwMode="auto">
          <a:xfrm>
            <a:off x="365090" y="4628884"/>
            <a:ext cx="1521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I</a:t>
            </a:r>
            <a:r>
              <a:rPr lang="en-US" altLang="en-US" sz="2800" baseline="-25000">
                <a:latin typeface="Times New Roman" panose="02020603050405020304" pitchFamily="18" charset="0"/>
                <a:cs typeface="Times New Roman" panose="02020603050405020304" pitchFamily="18" charset="0"/>
              </a:rPr>
              <a:t>2</a:t>
            </a:r>
            <a:r>
              <a:rPr lang="en-US" altLang="en-US" sz="2800">
                <a:latin typeface="Times New Roman" panose="02020603050405020304" pitchFamily="18" charset="0"/>
                <a:cs typeface="Times New Roman" panose="02020603050405020304" pitchFamily="18" charset="0"/>
              </a:rPr>
              <a:t> = ? A</a:t>
            </a:r>
          </a:p>
        </p:txBody>
      </p:sp>
      <p:sp>
        <p:nvSpPr>
          <p:cNvPr id="38948" name="Text Box 36"/>
          <p:cNvSpPr txBox="1">
            <a:spLocks noChangeArrowheads="1"/>
          </p:cNvSpPr>
          <p:nvPr/>
        </p:nvSpPr>
        <p:spPr bwMode="auto">
          <a:xfrm>
            <a:off x="4661322" y="2762667"/>
            <a:ext cx="8018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u="sng">
                <a:solidFill>
                  <a:srgbClr val="0000FF"/>
                </a:solidFill>
                <a:latin typeface="Times New Roman" panose="02020603050405020304" pitchFamily="18" charset="0"/>
                <a:cs typeface="Times New Roman" panose="02020603050405020304" pitchFamily="18" charset="0"/>
              </a:rPr>
              <a:t>Giải</a:t>
            </a:r>
          </a:p>
        </p:txBody>
      </p:sp>
      <p:sp>
        <p:nvSpPr>
          <p:cNvPr id="38949" name="Text Box 37"/>
          <p:cNvSpPr txBox="1">
            <a:spLocks noChangeArrowheads="1"/>
          </p:cNvSpPr>
          <p:nvPr/>
        </p:nvSpPr>
        <p:spPr bwMode="auto">
          <a:xfrm>
            <a:off x="4993809" y="6029980"/>
            <a:ext cx="22936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ĐS: I</a:t>
            </a:r>
            <a:r>
              <a:rPr lang="en-US" altLang="en-US" sz="2800" baseline="-25000">
                <a:latin typeface="Times New Roman" panose="02020603050405020304" pitchFamily="18" charset="0"/>
                <a:cs typeface="Times New Roman" panose="02020603050405020304" pitchFamily="18" charset="0"/>
              </a:rPr>
              <a:t>2 </a:t>
            </a:r>
            <a:r>
              <a:rPr lang="en-US" altLang="en-US" sz="2800">
                <a:latin typeface="Times New Roman" panose="02020603050405020304" pitchFamily="18" charset="0"/>
                <a:cs typeface="Times New Roman" panose="02020603050405020304" pitchFamily="18" charset="0"/>
              </a:rPr>
              <a:t> = 1,5 A</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D108E02-846A-4D8F-A945-EC43DBBA1AC4}"/>
                  </a:ext>
                </a:extLst>
              </p:cNvPr>
              <p:cNvSpPr txBox="1"/>
              <p:nvPr/>
            </p:nvSpPr>
            <p:spPr>
              <a:xfrm>
                <a:off x="4152901" y="4143629"/>
                <a:ext cx="1600200" cy="877100"/>
              </a:xfrm>
              <a:prstGeom prst="rect">
                <a:avLst/>
              </a:prstGeom>
              <a:noFill/>
              <a:ln w="1905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00FF"/>
                              </a:solidFill>
                              <a:latin typeface="Cambria Math" panose="02040503050406030204" pitchFamily="18" charset="0"/>
                            </a:rPr>
                          </m:ctrlPr>
                        </m:fPr>
                        <m:num>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num>
                        <m:den>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2</m:t>
                              </m:r>
                            </m:sub>
                          </m:sSub>
                        </m:den>
                      </m:f>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1</m:t>
                              </m:r>
                            </m:sub>
                          </m:sSub>
                        </m:num>
                        <m:den>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2</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FD108E02-846A-4D8F-A945-EC43DBBA1AC4}"/>
                  </a:ext>
                </a:extLst>
              </p:cNvPr>
              <p:cNvSpPr txBox="1">
                <a:spLocks noRot="1" noChangeAspect="1" noMove="1" noResize="1" noEditPoints="1" noAdjustHandles="1" noChangeArrowheads="1" noChangeShapeType="1" noTextEdit="1"/>
              </p:cNvSpPr>
              <p:nvPr/>
            </p:nvSpPr>
            <p:spPr>
              <a:xfrm>
                <a:off x="4152901" y="4143629"/>
                <a:ext cx="1600200" cy="877100"/>
              </a:xfrm>
              <a:prstGeom prst="rect">
                <a:avLst/>
              </a:prstGeom>
              <a:blipFill>
                <a:blip r:embed="rId6"/>
                <a:stretch>
                  <a:fillRect/>
                </a:stretch>
              </a:blipFill>
              <a:ln w="19050">
                <a:noFill/>
              </a:ln>
            </p:spPr>
            <p:txBody>
              <a:bodyPr/>
              <a:lstStyle/>
              <a:p>
                <a:r>
                  <a:rPr lang="en-US">
                    <a:noFill/>
                  </a:rPr>
                  <a:t> </a:t>
                </a:r>
              </a:p>
            </p:txBody>
          </p:sp>
        </mc:Fallback>
      </mc:AlternateContent>
      <p:sp>
        <p:nvSpPr>
          <p:cNvPr id="14" name="Text Box 12">
            <a:extLst>
              <a:ext uri="{FF2B5EF4-FFF2-40B4-BE49-F238E27FC236}">
                <a16:creationId xmlns:a16="http://schemas.microsoft.com/office/drawing/2014/main" id="{164F4851-204F-4675-810C-675E8A2A3C07}"/>
              </a:ext>
            </a:extLst>
          </p:cNvPr>
          <p:cNvSpPr txBox="1">
            <a:spLocks noChangeArrowheads="1"/>
          </p:cNvSpPr>
          <p:nvPr/>
        </p:nvSpPr>
        <p:spPr bwMode="auto">
          <a:xfrm>
            <a:off x="228600" y="152400"/>
            <a:ext cx="86867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1.3. VẬN DỤNG</a:t>
            </a:r>
          </a:p>
        </p:txBody>
      </p:sp>
      <p:cxnSp>
        <p:nvCxnSpPr>
          <p:cNvPr id="3" name="Straight Connector 2">
            <a:extLst>
              <a:ext uri="{FF2B5EF4-FFF2-40B4-BE49-F238E27FC236}">
                <a16:creationId xmlns:a16="http://schemas.microsoft.com/office/drawing/2014/main" id="{FA5F932A-84B9-458D-8AC9-0F0436D66A46}"/>
              </a:ext>
            </a:extLst>
          </p:cNvPr>
          <p:cNvCxnSpPr/>
          <p:nvPr/>
        </p:nvCxnSpPr>
        <p:spPr>
          <a:xfrm>
            <a:off x="1981200" y="2971800"/>
            <a:ext cx="0" cy="358140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607831"/>
      </p:ext>
    </p:extLst>
  </p:cSld>
  <p:clrMapOvr>
    <a:masterClrMapping/>
  </p:clrMapOvr>
  <mc:AlternateContent xmlns:mc="http://schemas.openxmlformats.org/markup-compatibility/2006">
    <mc:Choice xmlns:p14="http://schemas.microsoft.com/office/powerpoint/2010/main" Requires="p14">
      <p:transition spd="slow" p14:dur="2000" advTm="150895"/>
    </mc:Choice>
    <mc:Fallback>
      <p:transition spd="slow" advTm="15089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8915"/>
                                        </p:tgtEl>
                                        <p:attrNameLst>
                                          <p:attrName>style.visibility</p:attrName>
                                        </p:attrNameLst>
                                      </p:cBhvr>
                                      <p:to>
                                        <p:strVal val="visible"/>
                                      </p:to>
                                    </p:set>
                                    <p:animEffect transition="in" filter="checkerboard(across)">
                                      <p:cBhvr>
                                        <p:cTn id="16" dur="500"/>
                                        <p:tgtEl>
                                          <p:spTgt spid="3891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8945"/>
                                        </p:tgtEl>
                                        <p:attrNameLst>
                                          <p:attrName>style.visibility</p:attrName>
                                        </p:attrNameLst>
                                      </p:cBhvr>
                                      <p:to>
                                        <p:strVal val="visible"/>
                                      </p:to>
                                    </p:set>
                                    <p:animEffect transition="in" filter="checkerboard(across)">
                                      <p:cBhvr>
                                        <p:cTn id="21" dur="500"/>
                                        <p:tgtEl>
                                          <p:spTgt spid="3894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8916"/>
                                        </p:tgtEl>
                                        <p:attrNameLst>
                                          <p:attrName>style.visibility</p:attrName>
                                        </p:attrNameLst>
                                      </p:cBhvr>
                                      <p:to>
                                        <p:strVal val="visible"/>
                                      </p:to>
                                    </p:set>
                                    <p:animEffect transition="in" filter="checkerboard(across)">
                                      <p:cBhvr>
                                        <p:cTn id="26" dur="500"/>
                                        <p:tgtEl>
                                          <p:spTgt spid="389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8946"/>
                                        </p:tgtEl>
                                        <p:attrNameLst>
                                          <p:attrName>style.visibility</p:attrName>
                                        </p:attrNameLst>
                                      </p:cBhvr>
                                      <p:to>
                                        <p:strVal val="visible"/>
                                      </p:to>
                                    </p:set>
                                    <p:animEffect transition="in" filter="barn(inVertical)">
                                      <p:cBhvr>
                                        <p:cTn id="34" dur="500"/>
                                        <p:tgtEl>
                                          <p:spTgt spid="3894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8947"/>
                                        </p:tgtEl>
                                        <p:attrNameLst>
                                          <p:attrName>style.visibility</p:attrName>
                                        </p:attrNameLst>
                                      </p:cBhvr>
                                      <p:to>
                                        <p:strVal val="visible"/>
                                      </p:to>
                                    </p:set>
                                    <p:animEffect transition="in" filter="checkerboard(across)">
                                      <p:cBhvr>
                                        <p:cTn id="39" dur="500"/>
                                        <p:tgtEl>
                                          <p:spTgt spid="3894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8948"/>
                                        </p:tgtEl>
                                        <p:attrNameLst>
                                          <p:attrName>style.visibility</p:attrName>
                                        </p:attrNameLst>
                                      </p:cBhvr>
                                      <p:to>
                                        <p:strVal val="visible"/>
                                      </p:to>
                                    </p:set>
                                    <p:animEffect transition="in" filter="checkerboard(across)">
                                      <p:cBhvr>
                                        <p:cTn id="44" dur="500"/>
                                        <p:tgtEl>
                                          <p:spTgt spid="38948"/>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8918"/>
                                        </p:tgtEl>
                                        <p:attrNameLst>
                                          <p:attrName>style.visibility</p:attrName>
                                        </p:attrNameLst>
                                      </p:cBhvr>
                                      <p:to>
                                        <p:strVal val="visible"/>
                                      </p:to>
                                    </p:set>
                                    <p:animEffect transition="in" filter="checkerboard(across)">
                                      <p:cBhvr>
                                        <p:cTn id="49" dur="500"/>
                                        <p:tgtEl>
                                          <p:spTgt spid="389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917"/>
                                        </p:tgtEl>
                                        <p:attrNameLst>
                                          <p:attrName>style.visibility</p:attrName>
                                        </p:attrNameLst>
                                      </p:cBhvr>
                                      <p:to>
                                        <p:strVal val="visible"/>
                                      </p:to>
                                    </p:set>
                                    <p:animEffect transition="in" filter="wipe(left)">
                                      <p:cBhvr>
                                        <p:cTn id="57" dur="500"/>
                                        <p:tgtEl>
                                          <p:spTgt spid="38917"/>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8949"/>
                                        </p:tgtEl>
                                        <p:attrNameLst>
                                          <p:attrName>style.visibility</p:attrName>
                                        </p:attrNameLst>
                                      </p:cBhvr>
                                      <p:to>
                                        <p:strVal val="visible"/>
                                      </p:to>
                                    </p:set>
                                    <p:animEffect transition="in" filter="checkerboard(across)">
                                      <p:cBhvr>
                                        <p:cTn id="62" dur="500"/>
                                        <p:tgtEl>
                                          <p:spTgt spid="389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38915" grpId="0"/>
      <p:bldP spid="38916" grpId="0"/>
      <p:bldP spid="38917" grpId="0"/>
      <p:bldP spid="38918" grpId="0"/>
      <p:bldP spid="38945" grpId="0"/>
      <p:bldP spid="38946" grpId="0" animBg="1"/>
      <p:bldP spid="38947" grpId="0"/>
      <p:bldP spid="38948" grpId="0"/>
      <p:bldP spid="38949" grpId="0"/>
      <p:bldP spid="2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320675" y="2655887"/>
            <a:ext cx="306468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I</a:t>
            </a:r>
            <a:r>
              <a:rPr lang="en-US" altLang="en-US" sz="2800" baseline="-25000">
                <a:latin typeface="Times New Roman" panose="02020603050405020304" pitchFamily="18" charset="0"/>
                <a:cs typeface="Times New Roman" panose="02020603050405020304" pitchFamily="18" charset="0"/>
              </a:rPr>
              <a:t>1   </a:t>
            </a:r>
            <a:r>
              <a:rPr lang="en-US" altLang="en-US" sz="2800">
                <a:latin typeface="Times New Roman" panose="02020603050405020304" pitchFamily="18" charset="0"/>
                <a:cs typeface="Times New Roman" panose="02020603050405020304" pitchFamily="18" charset="0"/>
              </a:rPr>
              <a:t>= 1,5 A</a:t>
            </a:r>
          </a:p>
          <a:p>
            <a:pPr eaLnBrk="1" hangingPunct="1"/>
            <a:r>
              <a:rPr lang="en-US" altLang="en-US" sz="2800">
                <a:latin typeface="Times New Roman" panose="02020603050405020304" pitchFamily="18" charset="0"/>
                <a:cs typeface="Times New Roman" panose="02020603050405020304" pitchFamily="18" charset="0"/>
              </a:rPr>
              <a:t>U</a:t>
            </a:r>
            <a:r>
              <a:rPr lang="en-US" altLang="en-US" sz="2800" baseline="-25000">
                <a:latin typeface="Times New Roman" panose="02020603050405020304" pitchFamily="18" charset="0"/>
                <a:cs typeface="Times New Roman" panose="02020603050405020304" pitchFamily="18" charset="0"/>
              </a:rPr>
              <a:t>1 </a:t>
            </a:r>
            <a:r>
              <a:rPr lang="en-US" altLang="en-US" sz="2800">
                <a:latin typeface="Times New Roman" panose="02020603050405020304" pitchFamily="18" charset="0"/>
                <a:cs typeface="Times New Roman" panose="02020603050405020304" pitchFamily="18" charset="0"/>
              </a:rPr>
              <a:t>= 12 V</a:t>
            </a:r>
          </a:p>
          <a:p>
            <a:pPr eaLnBrk="1" hangingPunct="1"/>
            <a:r>
              <a:rPr lang="en-US" altLang="en-US" sz="2800">
                <a:latin typeface="Times New Roman" panose="02020603050405020304" pitchFamily="18" charset="0"/>
                <a:cs typeface="Times New Roman" panose="02020603050405020304" pitchFamily="18" charset="0"/>
              </a:rPr>
              <a:t>I</a:t>
            </a:r>
            <a:r>
              <a:rPr lang="en-US" altLang="en-US" sz="2800" baseline="-25000">
                <a:latin typeface="Times New Roman" panose="02020603050405020304" pitchFamily="18" charset="0"/>
                <a:cs typeface="Times New Roman" panose="02020603050405020304" pitchFamily="18" charset="0"/>
              </a:rPr>
              <a:t>2 </a:t>
            </a:r>
            <a:r>
              <a:rPr lang="en-US" altLang="en-US" sz="2800">
                <a:latin typeface="Times New Roman" panose="02020603050405020304" pitchFamily="18" charset="0"/>
                <a:cs typeface="Times New Roman" panose="02020603050405020304" pitchFamily="18" charset="0"/>
              </a:rPr>
              <a:t> = 1,5 + 0,5 = 2 A</a:t>
            </a:r>
          </a:p>
        </p:txBody>
      </p:sp>
      <p:sp>
        <p:nvSpPr>
          <p:cNvPr id="48134" name="Text Box 6"/>
          <p:cNvSpPr txBox="1">
            <a:spLocks noChangeArrowheads="1"/>
          </p:cNvSpPr>
          <p:nvPr/>
        </p:nvSpPr>
        <p:spPr bwMode="auto">
          <a:xfrm>
            <a:off x="3527381" y="2673504"/>
            <a:ext cx="538801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225425" algn="just" eaLnBrk="1" hangingPunct="1"/>
            <a:r>
              <a:rPr lang="en-US" altLang="en-US" sz="2800">
                <a:latin typeface="Times New Roman" panose="02020603050405020304" pitchFamily="18" charset="0"/>
                <a:cs typeface="Times New Roman" panose="02020603050405020304" pitchFamily="18" charset="0"/>
              </a:rPr>
              <a:t>Vì cường độ dòng điện tỉ lệ thuận với hiệu điện thế, nên ta có:</a:t>
            </a:r>
          </a:p>
        </p:txBody>
      </p:sp>
      <p:sp>
        <p:nvSpPr>
          <p:cNvPr id="48146" name="Text Box 18"/>
          <p:cNvSpPr txBox="1">
            <a:spLocks noChangeArrowheads="1"/>
          </p:cNvSpPr>
          <p:nvPr/>
        </p:nvSpPr>
        <p:spPr bwMode="auto">
          <a:xfrm>
            <a:off x="76200" y="2286000"/>
            <a:ext cx="17747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00FF"/>
                </a:solidFill>
                <a:latin typeface="Times New Roman" panose="02020603050405020304" pitchFamily="18" charset="0"/>
                <a:cs typeface="Times New Roman" panose="02020603050405020304" pitchFamily="18" charset="0"/>
              </a:rPr>
              <a:t>* </a:t>
            </a:r>
            <a:r>
              <a:rPr lang="en-US" altLang="en-US" sz="2800" b="1" u="sng">
                <a:solidFill>
                  <a:srgbClr val="0000FF"/>
                </a:solidFill>
                <a:latin typeface="Times New Roman" panose="02020603050405020304" pitchFamily="18" charset="0"/>
                <a:cs typeface="Times New Roman" panose="02020603050405020304" pitchFamily="18" charset="0"/>
              </a:rPr>
              <a:t>Tóm tắt</a:t>
            </a:r>
            <a:r>
              <a:rPr lang="en-US" altLang="en-US" sz="2800">
                <a:solidFill>
                  <a:srgbClr val="0000FF"/>
                </a:solidFill>
                <a:latin typeface="Times New Roman" panose="02020603050405020304" pitchFamily="18" charset="0"/>
                <a:cs typeface="Times New Roman" panose="02020603050405020304" pitchFamily="18" charset="0"/>
              </a:rPr>
              <a:t>:</a:t>
            </a:r>
          </a:p>
        </p:txBody>
      </p:sp>
      <p:sp>
        <p:nvSpPr>
          <p:cNvPr id="48148" name="Text Box 20"/>
          <p:cNvSpPr txBox="1">
            <a:spLocks noChangeArrowheads="1"/>
          </p:cNvSpPr>
          <p:nvPr/>
        </p:nvSpPr>
        <p:spPr bwMode="auto">
          <a:xfrm>
            <a:off x="304800" y="4114800"/>
            <a:ext cx="160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U</a:t>
            </a:r>
            <a:r>
              <a:rPr lang="en-US" altLang="en-US" sz="2800" baseline="-25000">
                <a:latin typeface="Times New Roman" panose="02020603050405020304" pitchFamily="18" charset="0"/>
                <a:cs typeface="Times New Roman" panose="02020603050405020304" pitchFamily="18" charset="0"/>
              </a:rPr>
              <a:t>2 </a:t>
            </a:r>
            <a:r>
              <a:rPr lang="en-US" altLang="en-US" sz="2800">
                <a:latin typeface="Times New Roman" panose="02020603050405020304" pitchFamily="18" charset="0"/>
                <a:cs typeface="Times New Roman" panose="02020603050405020304" pitchFamily="18" charset="0"/>
              </a:rPr>
              <a:t>= ? V</a:t>
            </a:r>
          </a:p>
        </p:txBody>
      </p:sp>
      <p:sp>
        <p:nvSpPr>
          <p:cNvPr id="48149" name="Text Box 21"/>
          <p:cNvSpPr txBox="1">
            <a:spLocks noChangeArrowheads="1"/>
          </p:cNvSpPr>
          <p:nvPr/>
        </p:nvSpPr>
        <p:spPr bwMode="auto">
          <a:xfrm>
            <a:off x="5558903" y="2219980"/>
            <a:ext cx="8418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u="sng">
                <a:solidFill>
                  <a:srgbClr val="0033CC"/>
                </a:solidFill>
                <a:latin typeface="Times New Roman" panose="02020603050405020304" pitchFamily="18" charset="0"/>
                <a:cs typeface="Times New Roman" panose="02020603050405020304" pitchFamily="18" charset="0"/>
              </a:rPr>
              <a:t>Giải</a:t>
            </a:r>
          </a:p>
        </p:txBody>
      </p:sp>
      <p:sp>
        <p:nvSpPr>
          <p:cNvPr id="48150" name="Text Box 22"/>
          <p:cNvSpPr txBox="1">
            <a:spLocks noChangeArrowheads="1"/>
          </p:cNvSpPr>
          <p:nvPr/>
        </p:nvSpPr>
        <p:spPr bwMode="auto">
          <a:xfrm>
            <a:off x="5791200" y="5638800"/>
            <a:ext cx="23566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ĐS: U</a:t>
            </a:r>
            <a:r>
              <a:rPr lang="en-US" altLang="en-US" sz="2800" baseline="-25000">
                <a:latin typeface="Times New Roman" panose="02020603050405020304" pitchFamily="18" charset="0"/>
                <a:cs typeface="Times New Roman" panose="02020603050405020304" pitchFamily="18" charset="0"/>
              </a:rPr>
              <a:t>2 </a:t>
            </a:r>
            <a:r>
              <a:rPr lang="en-US" altLang="en-US" sz="2800">
                <a:latin typeface="Times New Roman" panose="02020603050405020304" pitchFamily="18" charset="0"/>
                <a:cs typeface="Times New Roman" panose="02020603050405020304" pitchFamily="18" charset="0"/>
              </a:rPr>
              <a:t> = 16 V</a:t>
            </a:r>
          </a:p>
        </p:txBody>
      </p:sp>
      <p:sp>
        <p:nvSpPr>
          <p:cNvPr id="48151" name="Text Box 23"/>
          <p:cNvSpPr txBox="1">
            <a:spLocks noChangeArrowheads="1"/>
          </p:cNvSpPr>
          <p:nvPr/>
        </p:nvSpPr>
        <p:spPr bwMode="auto">
          <a:xfrm>
            <a:off x="152400" y="76200"/>
            <a:ext cx="88392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Bài 1.2 trang 4 SBT:</a:t>
            </a:r>
            <a:r>
              <a:rPr lang="en-US" altLang="en-US" sz="2800">
                <a:latin typeface="Times New Roman" panose="02020603050405020304" pitchFamily="18" charset="0"/>
                <a:cs typeface="Times New Roman" panose="02020603050405020304" pitchFamily="18" charset="0"/>
              </a:rPr>
              <a:t> Cường độ dòng điện chạy qua một dây dẫn là 1,5 A khi nó được mắc vào hiệu điện thế là 12 V. Muốn cường độ dòng điện chạy qua dây dẫn này tăng thêm 0,5 A thì hiệu điện thế đặt vào hai đầu dây dẫn này phải bằng bao nhiêu?</a:t>
            </a:r>
          </a:p>
        </p:txBody>
      </p:sp>
      <mc:AlternateContent xmlns:mc="http://schemas.openxmlformats.org/markup-compatibility/2006" xmlns:a14="http://schemas.microsoft.com/office/drawing/2010/main">
        <mc:Choice Requires="a14">
          <p:sp>
            <p:nvSpPr>
              <p:cNvPr id="33" name="Object 5">
                <a:extLst>
                  <a:ext uri="{FF2B5EF4-FFF2-40B4-BE49-F238E27FC236}">
                    <a16:creationId xmlns:a16="http://schemas.microsoft.com/office/drawing/2014/main" id="{1F8A04E0-1D1D-4157-85DF-4CF9A30B2860}"/>
                  </a:ext>
                </a:extLst>
              </p:cNvPr>
              <p:cNvSpPr txBox="1"/>
              <p:nvPr/>
            </p:nvSpPr>
            <p:spPr bwMode="auto">
              <a:xfrm>
                <a:off x="3706141" y="4565650"/>
                <a:ext cx="5253038" cy="8445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0">
                              <a:latin typeface="Cambria Math" panose="02040503050406030204" pitchFamily="18" charset="0"/>
                              <a:ea typeface="Cambria Math" panose="02040503050406030204" pitchFamily="18" charset="0"/>
                            </a:rPr>
                            <m:t>=&gt;</m:t>
                          </m:r>
                          <m:r>
                            <m:rPr>
                              <m:sty m:val="p"/>
                            </m:rPr>
                            <a:rPr lang="en-US" sz="2800" b="0" i="0" smtClean="0">
                              <a:latin typeface="Cambria Math" panose="02040503050406030204" pitchFamily="18" charset="0"/>
                              <a:ea typeface="Cambria Math" panose="02040503050406030204" pitchFamily="18" charset="0"/>
                            </a:rPr>
                            <m:t>U</m:t>
                          </m:r>
                        </m:e>
                        <m:sub>
                          <m:r>
                            <a:rPr lang="en-US" sz="2800" i="0">
                              <a:solidFill>
                                <a:schemeClr val="tx1"/>
                              </a:solidFill>
                              <a:latin typeface="Cambria Math" panose="02040503050406030204" pitchFamily="18" charset="0"/>
                            </a:rPr>
                            <m:t>2</m:t>
                          </m:r>
                        </m:sub>
                      </m:sSub>
                      <m:r>
                        <a:rPr lang="en-US" sz="2800" i="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m:rPr>
                                  <m:sty m:val="p"/>
                                </m:rPr>
                                <a:rPr lang="en-US" sz="2800" b="0" i="0" smtClean="0">
                                  <a:solidFill>
                                    <a:schemeClr val="tx1"/>
                                  </a:solidFill>
                                  <a:latin typeface="Cambria Math" panose="02040503050406030204" pitchFamily="18" charset="0"/>
                                </a:rPr>
                                <m:t>I</m:t>
                              </m:r>
                            </m:e>
                            <m:sub>
                              <m:r>
                                <a:rPr lang="en-US" sz="2800" i="0">
                                  <a:solidFill>
                                    <a:schemeClr val="tx1"/>
                                  </a:solidFill>
                                  <a:latin typeface="Cambria Math" panose="02040503050406030204" pitchFamily="18" charset="0"/>
                                </a:rPr>
                                <m:t>2</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b="0" i="0" smtClean="0">
                                  <a:solidFill>
                                    <a:schemeClr val="tx1"/>
                                  </a:solidFill>
                                  <a:latin typeface="Cambria Math" panose="02040503050406030204" pitchFamily="18" charset="0"/>
                                </a:rPr>
                                <m:t>U</m:t>
                              </m:r>
                            </m:e>
                            <m:sub>
                              <m:r>
                                <a:rPr lang="en-US" sz="2800" i="0">
                                  <a:solidFill>
                                    <a:schemeClr val="tx1"/>
                                  </a:solidFill>
                                  <a:latin typeface="Cambria Math" panose="02040503050406030204" pitchFamily="18" charset="0"/>
                                </a:rPr>
                                <m:t>1</m:t>
                              </m:r>
                            </m:sub>
                          </m:sSub>
                        </m:num>
                        <m:den>
                          <m:sSub>
                            <m:sSubPr>
                              <m:ctrlPr>
                                <a:rPr lang="en-US" sz="2800" i="1">
                                  <a:solidFill>
                                    <a:schemeClr val="tx1"/>
                                  </a:solidFill>
                                  <a:latin typeface="Cambria Math" panose="02040503050406030204" pitchFamily="18" charset="0"/>
                                </a:rPr>
                              </m:ctrlPr>
                            </m:sSubPr>
                            <m:e>
                              <m:r>
                                <m:rPr>
                                  <m:sty m:val="p"/>
                                </m:rPr>
                                <a:rPr lang="en-US" sz="2800" b="0" i="0" smtClean="0">
                                  <a:solidFill>
                                    <a:schemeClr val="tx1"/>
                                  </a:solidFill>
                                  <a:latin typeface="Cambria Math" panose="02040503050406030204" pitchFamily="18" charset="0"/>
                                </a:rPr>
                                <m:t>I</m:t>
                              </m:r>
                            </m:e>
                            <m:sub>
                              <m:r>
                                <a:rPr lang="en-US" sz="2800" i="0">
                                  <a:solidFill>
                                    <a:schemeClr val="tx1"/>
                                  </a:solidFill>
                                  <a:latin typeface="Cambria Math" panose="02040503050406030204" pitchFamily="18" charset="0"/>
                                </a:rPr>
                                <m:t>1</m:t>
                              </m:r>
                            </m:sub>
                          </m:sSub>
                        </m:den>
                      </m:f>
                      <m:r>
                        <a:rPr lang="en-US" sz="2800" i="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r>
                            <a:rPr lang="en-US" sz="2800" b="0" i="0" smtClean="0">
                              <a:solidFill>
                                <a:schemeClr val="tx1"/>
                              </a:solidFill>
                              <a:latin typeface="Cambria Math" panose="02040503050406030204" pitchFamily="18" charset="0"/>
                            </a:rPr>
                            <m:t>2</m:t>
                          </m:r>
                          <m:r>
                            <a:rPr lang="en-US" sz="2800" i="0">
                              <a:solidFill>
                                <a:schemeClr val="tx1"/>
                              </a:solidFill>
                              <a:latin typeface="Cambria Math" panose="02040503050406030204" pitchFamily="18" charset="0"/>
                            </a:rPr>
                            <m:t>.</m:t>
                          </m:r>
                          <m:r>
                            <a:rPr lang="en-US" sz="2800" b="0" i="0" smtClean="0">
                              <a:solidFill>
                                <a:schemeClr val="tx1"/>
                              </a:solidFill>
                              <a:latin typeface="Cambria Math" panose="02040503050406030204" pitchFamily="18" charset="0"/>
                            </a:rPr>
                            <m:t>12</m:t>
                          </m:r>
                        </m:num>
                        <m:den>
                          <m:r>
                            <a:rPr lang="en-US" sz="2800" i="0">
                              <a:solidFill>
                                <a:schemeClr val="tx1"/>
                              </a:solidFill>
                              <a:latin typeface="Cambria Math" panose="02040503050406030204" pitchFamily="18" charset="0"/>
                            </a:rPr>
                            <m:t>1</m:t>
                          </m:r>
                          <m:r>
                            <a:rPr lang="en-US" sz="2800" b="0" i="0" smtClean="0">
                              <a:solidFill>
                                <a:schemeClr val="tx1"/>
                              </a:solidFill>
                              <a:latin typeface="Cambria Math" panose="02040503050406030204" pitchFamily="18" charset="0"/>
                            </a:rPr>
                            <m:t>,5</m:t>
                          </m:r>
                        </m:den>
                      </m:f>
                      <m:r>
                        <a:rPr lang="en-US" sz="2800" i="0">
                          <a:solidFill>
                            <a:schemeClr val="tx1"/>
                          </a:solidFill>
                          <a:latin typeface="Cambria Math" panose="02040503050406030204" pitchFamily="18" charset="0"/>
                        </a:rPr>
                        <m:t>=</m:t>
                      </m:r>
                      <m:r>
                        <a:rPr lang="en-US" sz="2800" b="0" i="0" smtClean="0">
                          <a:solidFill>
                            <a:schemeClr val="tx1"/>
                          </a:solidFill>
                          <a:latin typeface="Cambria Math" panose="02040503050406030204" pitchFamily="18" charset="0"/>
                        </a:rPr>
                        <m:t>16 </m:t>
                      </m:r>
                      <m:r>
                        <a:rPr lang="en-US" sz="2800" i="0">
                          <a:solidFill>
                            <a:schemeClr val="tx1"/>
                          </a:solidFill>
                          <a:latin typeface="Cambria Math" panose="02040503050406030204" pitchFamily="18" charset="0"/>
                        </a:rPr>
                        <m:t>(</m:t>
                      </m:r>
                      <m:r>
                        <m:rPr>
                          <m:sty m:val="p"/>
                        </m:rPr>
                        <a:rPr lang="en-US" sz="2800" b="0" i="0" smtClean="0">
                          <a:solidFill>
                            <a:schemeClr val="tx1"/>
                          </a:solidFill>
                          <a:latin typeface="Cambria Math" panose="02040503050406030204" pitchFamily="18" charset="0"/>
                        </a:rPr>
                        <m:t>V</m:t>
                      </m:r>
                      <m:r>
                        <a:rPr lang="en-US" sz="2800" i="0">
                          <a:solidFill>
                            <a:schemeClr val="tx1"/>
                          </a:solidFill>
                          <a:latin typeface="Cambria Math" panose="02040503050406030204" pitchFamily="18" charset="0"/>
                        </a:rPr>
                        <m:t>)</m:t>
                      </m:r>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33" name="Object 5">
                <a:extLst>
                  <a:ext uri="{FF2B5EF4-FFF2-40B4-BE49-F238E27FC236}">
                    <a16:creationId xmlns:a16="http://schemas.microsoft.com/office/drawing/2014/main" id="{1F8A04E0-1D1D-4157-85DF-4CF9A30B2860}"/>
                  </a:ext>
                </a:extLst>
              </p:cNvPr>
              <p:cNvSpPr txBox="1">
                <a:spLocks noRot="1" noChangeAspect="1" noMove="1" noResize="1" noEditPoints="1" noAdjustHandles="1" noChangeArrowheads="1" noChangeShapeType="1" noTextEdit="1"/>
              </p:cNvSpPr>
              <p:nvPr/>
            </p:nvSpPr>
            <p:spPr bwMode="auto">
              <a:xfrm>
                <a:off x="3706141" y="4565650"/>
                <a:ext cx="5253038" cy="844550"/>
              </a:xfrm>
              <a:prstGeom prst="rect">
                <a:avLst/>
              </a:prstGeom>
              <a:blipFill>
                <a:blip r:embed="rId5"/>
                <a:stretch>
                  <a:fillRect b="-8633"/>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0FEF391-CAFF-44C7-BE6A-1061A3D35C0D}"/>
                  </a:ext>
                </a:extLst>
              </p:cNvPr>
              <p:cNvSpPr txBox="1"/>
              <p:nvPr/>
            </p:nvSpPr>
            <p:spPr>
              <a:xfrm>
                <a:off x="5040290" y="3618700"/>
                <a:ext cx="1600200" cy="877100"/>
              </a:xfrm>
              <a:prstGeom prst="rect">
                <a:avLst/>
              </a:prstGeom>
              <a:noFill/>
              <a:ln w="1905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00FF"/>
                              </a:solidFill>
                              <a:latin typeface="Cambria Math" panose="02040503050406030204" pitchFamily="18" charset="0"/>
                            </a:rPr>
                          </m:ctrlPr>
                        </m:fPr>
                        <m:num>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num>
                        <m:den>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2</m:t>
                              </m:r>
                            </m:sub>
                          </m:sSub>
                        </m:den>
                      </m:f>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1</m:t>
                              </m:r>
                            </m:sub>
                          </m:sSub>
                        </m:num>
                        <m:den>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2</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90FEF391-CAFF-44C7-BE6A-1061A3D35C0D}"/>
                  </a:ext>
                </a:extLst>
              </p:cNvPr>
              <p:cNvSpPr txBox="1">
                <a:spLocks noRot="1" noChangeAspect="1" noMove="1" noResize="1" noEditPoints="1" noAdjustHandles="1" noChangeArrowheads="1" noChangeShapeType="1" noTextEdit="1"/>
              </p:cNvSpPr>
              <p:nvPr/>
            </p:nvSpPr>
            <p:spPr>
              <a:xfrm>
                <a:off x="5040290" y="3618700"/>
                <a:ext cx="1600200" cy="877100"/>
              </a:xfrm>
              <a:prstGeom prst="rect">
                <a:avLst/>
              </a:prstGeom>
              <a:blipFill>
                <a:blip r:embed="rId6"/>
                <a:stretch>
                  <a:fillRect/>
                </a:stretch>
              </a:blipFill>
              <a:ln w="19050">
                <a:noFill/>
              </a:ln>
            </p:spPr>
            <p:txBody>
              <a:bodyPr/>
              <a:lstStyle/>
              <a:p>
                <a:r>
                  <a:rPr lang="en-US">
                    <a:noFill/>
                  </a:rPr>
                  <a:t> </a:t>
                </a:r>
              </a:p>
            </p:txBody>
          </p:sp>
        </mc:Fallback>
      </mc:AlternateContent>
      <p:sp>
        <p:nvSpPr>
          <p:cNvPr id="12" name="Line 34">
            <a:extLst>
              <a:ext uri="{FF2B5EF4-FFF2-40B4-BE49-F238E27FC236}">
                <a16:creationId xmlns:a16="http://schemas.microsoft.com/office/drawing/2014/main" id="{5BF96268-E7DD-4685-AFD8-029AACCA32D8}"/>
              </a:ext>
            </a:extLst>
          </p:cNvPr>
          <p:cNvSpPr>
            <a:spLocks noChangeShapeType="1"/>
          </p:cNvSpPr>
          <p:nvPr/>
        </p:nvSpPr>
        <p:spPr bwMode="auto">
          <a:xfrm>
            <a:off x="381000" y="4069333"/>
            <a:ext cx="2895600"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en-US" sz="280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AD8526C-5097-4128-A592-2D59EAAAECE6}"/>
              </a:ext>
            </a:extLst>
          </p:cNvPr>
          <p:cNvCxnSpPr/>
          <p:nvPr/>
        </p:nvCxnSpPr>
        <p:spPr>
          <a:xfrm>
            <a:off x="3276600" y="2455608"/>
            <a:ext cx="0" cy="358140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60733447"/>
      </p:ext>
    </p:extLst>
  </p:cSld>
  <p:clrMapOvr>
    <a:masterClrMapping/>
  </p:clrMapOvr>
  <mc:AlternateContent xmlns:mc="http://schemas.openxmlformats.org/markup-compatibility/2006">
    <mc:Choice xmlns:p14="http://schemas.microsoft.com/office/powerpoint/2010/main" Requires="p14">
      <p:transition spd="slow" p14:dur="2000" advTm="156874"/>
    </mc:Choice>
    <mc:Fallback>
      <p:transition spd="slow" advTm="15687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 presetClass="entr" presetSubtype="10" fill="hold" grpId="0" nodeType="withEffect">
                                  <p:stCondLst>
                                    <p:cond delay="0"/>
                                  </p:stCondLst>
                                  <p:childTnLst>
                                    <p:set>
                                      <p:cBhvr>
                                        <p:cTn id="8" dur="1" fill="hold">
                                          <p:stCondLst>
                                            <p:cond delay="0"/>
                                          </p:stCondLst>
                                        </p:cTn>
                                        <p:tgtEl>
                                          <p:spTgt spid="48151"/>
                                        </p:tgtEl>
                                        <p:attrNameLst>
                                          <p:attrName>style.visibility</p:attrName>
                                        </p:attrNameLst>
                                      </p:cBhvr>
                                      <p:to>
                                        <p:strVal val="visible"/>
                                      </p:to>
                                    </p:set>
                                    <p:animEffect transition="in" filter="checkerboard(across)">
                                      <p:cBhvr>
                                        <p:cTn id="9" dur="500"/>
                                        <p:tgtEl>
                                          <p:spTgt spid="481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8146"/>
                                        </p:tgtEl>
                                        <p:attrNameLst>
                                          <p:attrName>style.visibility</p:attrName>
                                        </p:attrNameLst>
                                      </p:cBhvr>
                                      <p:to>
                                        <p:strVal val="visible"/>
                                      </p:to>
                                    </p:set>
                                    <p:animEffect transition="in" filter="checkerboard(across)">
                                      <p:cBhvr>
                                        <p:cTn id="14" dur="500"/>
                                        <p:tgtEl>
                                          <p:spTgt spid="481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48132"/>
                                        </p:tgtEl>
                                        <p:attrNameLst>
                                          <p:attrName>style.visibility</p:attrName>
                                        </p:attrNameLst>
                                      </p:cBhvr>
                                      <p:to>
                                        <p:strVal val="visible"/>
                                      </p:to>
                                    </p:set>
                                    <p:animEffect transition="in" filter="checkerboard(across)">
                                      <p:cBhvr>
                                        <p:cTn id="25" dur="500"/>
                                        <p:tgtEl>
                                          <p:spTgt spid="4813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48148"/>
                                        </p:tgtEl>
                                        <p:attrNameLst>
                                          <p:attrName>style.visibility</p:attrName>
                                        </p:attrNameLst>
                                      </p:cBhvr>
                                      <p:to>
                                        <p:strVal val="visible"/>
                                      </p:to>
                                    </p:set>
                                    <p:animEffect transition="in" filter="checkerboard(across)">
                                      <p:cBhvr>
                                        <p:cTn id="30" dur="500"/>
                                        <p:tgtEl>
                                          <p:spTgt spid="4814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48149"/>
                                        </p:tgtEl>
                                        <p:attrNameLst>
                                          <p:attrName>style.visibility</p:attrName>
                                        </p:attrNameLst>
                                      </p:cBhvr>
                                      <p:to>
                                        <p:strVal val="visible"/>
                                      </p:to>
                                    </p:set>
                                    <p:animEffect transition="in" filter="checkerboard(across)">
                                      <p:cBhvr>
                                        <p:cTn id="35" dur="500"/>
                                        <p:tgtEl>
                                          <p:spTgt spid="4814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8134"/>
                                        </p:tgtEl>
                                        <p:attrNameLst>
                                          <p:attrName>style.visibility</p:attrName>
                                        </p:attrNameLst>
                                      </p:cBhvr>
                                      <p:to>
                                        <p:strVal val="visible"/>
                                      </p:to>
                                    </p:set>
                                    <p:animEffect transition="in" filter="checkerboard(across)">
                                      <p:cBhvr>
                                        <p:cTn id="38" dur="500"/>
                                        <p:tgtEl>
                                          <p:spTgt spid="481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48150"/>
                                        </p:tgtEl>
                                        <p:attrNameLst>
                                          <p:attrName>style.visibility</p:attrName>
                                        </p:attrNameLst>
                                      </p:cBhvr>
                                      <p:to>
                                        <p:strVal val="visible"/>
                                      </p:to>
                                    </p:set>
                                    <p:animEffect transition="in" filter="checkerboard(across)">
                                      <p:cBhvr>
                                        <p:cTn id="51" dur="500"/>
                                        <p:tgtEl>
                                          <p:spTgt spid="481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48132" grpId="0"/>
      <p:bldP spid="48134" grpId="0"/>
      <p:bldP spid="48146" grpId="0"/>
      <p:bldP spid="48148" grpId="0"/>
      <p:bldP spid="48149" grpId="0"/>
      <p:bldP spid="48150" grpId="0"/>
      <p:bldP spid="48151" grpId="0"/>
      <p:bldP spid="33" grpId="0"/>
      <p:bldP spid="34"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190500" y="216149"/>
            <a:ext cx="8763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Bài 1.3 trang 4 SBT:</a:t>
            </a:r>
            <a:r>
              <a:rPr lang="en-US" altLang="en-US" sz="2800">
                <a:latin typeface="Times New Roman" panose="02020603050405020304" pitchFamily="18" charset="0"/>
                <a:cs typeface="Times New Roman" panose="02020603050405020304" pitchFamily="18" charset="0"/>
              </a:rPr>
              <a:t> Một dây dẫn được mắc vào hiệu điện thế 6 V thì cường độ dòng điện chạy qua nó là 0,3 A. Một bạn học sinh cho rằng nếu giảm hiệu điện thế đặt vào hai đầu dây dẫn đi 2 V thì dòng điện chạy qua dây dẫn đó có cường độ là 0,15 A. Theo em kết quả này đúng hay sai? Tại sao?</a:t>
            </a:r>
          </a:p>
        </p:txBody>
      </p:sp>
      <p:sp>
        <p:nvSpPr>
          <p:cNvPr id="40964" name="Text Box 4"/>
          <p:cNvSpPr txBox="1">
            <a:spLocks noChangeArrowheads="1"/>
          </p:cNvSpPr>
          <p:nvPr/>
        </p:nvSpPr>
        <p:spPr bwMode="auto">
          <a:xfrm>
            <a:off x="552325" y="2891347"/>
            <a:ext cx="72962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U</a:t>
            </a:r>
            <a:r>
              <a:rPr lang="en-US" altLang="en-US" sz="2800" baseline="-25000">
                <a:latin typeface="Times New Roman" panose="02020603050405020304" pitchFamily="18" charset="0"/>
                <a:cs typeface="Times New Roman" panose="02020603050405020304" pitchFamily="18" charset="0"/>
              </a:rPr>
              <a:t>1 </a:t>
            </a:r>
            <a:r>
              <a:rPr lang="en-US" altLang="en-US" sz="2800">
                <a:latin typeface="Times New Roman" panose="02020603050405020304" pitchFamily="18" charset="0"/>
                <a:cs typeface="Times New Roman" panose="02020603050405020304" pitchFamily="18" charset="0"/>
              </a:rPr>
              <a:t>= 6 V				I</a:t>
            </a:r>
            <a:r>
              <a:rPr lang="en-US" altLang="en-US" sz="2800" baseline="-25000">
                <a:latin typeface="Times New Roman" panose="02020603050405020304" pitchFamily="18" charset="0"/>
                <a:cs typeface="Times New Roman" panose="02020603050405020304" pitchFamily="18" charset="0"/>
              </a:rPr>
              <a:t>1</a:t>
            </a:r>
            <a:r>
              <a:rPr lang="en-US" altLang="en-US" sz="2800">
                <a:latin typeface="Times New Roman" panose="02020603050405020304" pitchFamily="18" charset="0"/>
                <a:cs typeface="Times New Roman" panose="02020603050405020304" pitchFamily="18" charset="0"/>
              </a:rPr>
              <a:t> = 0,3 A</a:t>
            </a:r>
          </a:p>
          <a:p>
            <a:pPr eaLnBrk="1" hangingPunct="1"/>
            <a:r>
              <a:rPr lang="en-US" altLang="en-US" sz="2800">
                <a:latin typeface="Times New Roman" panose="02020603050405020304" pitchFamily="18" charset="0"/>
                <a:cs typeface="Times New Roman" panose="02020603050405020304" pitchFamily="18" charset="0"/>
              </a:rPr>
              <a:t>U</a:t>
            </a:r>
            <a:r>
              <a:rPr lang="en-US" altLang="en-US" sz="2800" baseline="-25000">
                <a:latin typeface="Times New Roman" panose="02020603050405020304" pitchFamily="18" charset="0"/>
                <a:cs typeface="Times New Roman" panose="02020603050405020304" pitchFamily="18" charset="0"/>
              </a:rPr>
              <a:t>2 </a:t>
            </a:r>
            <a:r>
              <a:rPr lang="en-US" altLang="en-US" sz="2800">
                <a:latin typeface="Times New Roman" panose="02020603050405020304" pitchFamily="18" charset="0"/>
                <a:cs typeface="Times New Roman" panose="02020603050405020304" pitchFamily="18" charset="0"/>
              </a:rPr>
              <a:t>= 6 - 2 = 4 V</a:t>
            </a:r>
            <a:r>
              <a:rPr lang="en-US" altLang="en-US" sz="2800">
                <a:solidFill>
                  <a:schemeClr val="hlink"/>
                </a:solidFill>
                <a:latin typeface="Times New Roman" panose="02020603050405020304" pitchFamily="18" charset="0"/>
                <a:cs typeface="Times New Roman" panose="02020603050405020304" pitchFamily="18" charset="0"/>
              </a:rPr>
              <a:t>			</a:t>
            </a:r>
            <a:r>
              <a:rPr lang="en-US" altLang="en-US" sz="2800">
                <a:solidFill>
                  <a:srgbClr val="00FF00"/>
                </a:solidFill>
                <a:latin typeface="Times New Roman" panose="02020603050405020304" pitchFamily="18" charset="0"/>
                <a:cs typeface="Times New Roman" panose="02020603050405020304" pitchFamily="18" charset="0"/>
              </a:rPr>
              <a:t>I</a:t>
            </a:r>
            <a:r>
              <a:rPr lang="en-US" altLang="en-US" sz="2800" baseline="-25000">
                <a:solidFill>
                  <a:srgbClr val="00FF00"/>
                </a:solidFill>
                <a:latin typeface="Times New Roman" panose="02020603050405020304" pitchFamily="18" charset="0"/>
                <a:cs typeface="Times New Roman" panose="02020603050405020304" pitchFamily="18" charset="0"/>
              </a:rPr>
              <a:t>2 </a:t>
            </a:r>
            <a:r>
              <a:rPr lang="en-US" altLang="en-US" sz="2800">
                <a:solidFill>
                  <a:srgbClr val="00FF00"/>
                </a:solidFill>
                <a:latin typeface="Times New Roman" panose="02020603050405020304" pitchFamily="18" charset="0"/>
                <a:cs typeface="Times New Roman" panose="02020603050405020304" pitchFamily="18" charset="0"/>
              </a:rPr>
              <a:t>= 0,15 A</a:t>
            </a:r>
          </a:p>
        </p:txBody>
      </p:sp>
      <mc:AlternateContent xmlns:mc="http://schemas.openxmlformats.org/markup-compatibility/2006" xmlns:a14="http://schemas.microsoft.com/office/drawing/2010/main">
        <mc:Choice Requires="a14">
          <p:sp>
            <p:nvSpPr>
              <p:cNvPr id="40965" name="Object 5"/>
              <p:cNvSpPr txBox="1"/>
              <p:nvPr/>
            </p:nvSpPr>
            <p:spPr bwMode="auto">
              <a:xfrm>
                <a:off x="1655763" y="4032760"/>
                <a:ext cx="4821237" cy="10953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I</m:t>
                          </m:r>
                        </m:e>
                        <m:sub>
                          <m:r>
                            <a:rPr lang="en-US" sz="2800" i="0">
                              <a:solidFill>
                                <a:schemeClr val="tx1"/>
                              </a:solidFill>
                              <a:latin typeface="Cambria Math" panose="02040503050406030204" pitchFamily="18" charset="0"/>
                            </a:rPr>
                            <m:t>2</m:t>
                          </m:r>
                        </m:sub>
                      </m:sSub>
                      <m:r>
                        <a:rPr lang="en-US" sz="2800" i="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U</m:t>
                              </m:r>
                            </m:e>
                            <m:sub>
                              <m:r>
                                <a:rPr lang="en-US" sz="2800" i="0">
                                  <a:solidFill>
                                    <a:schemeClr val="tx1"/>
                                  </a:solidFill>
                                  <a:latin typeface="Cambria Math" panose="02040503050406030204" pitchFamily="18" charset="0"/>
                                </a:rPr>
                                <m:t>2</m:t>
                              </m:r>
                            </m:sub>
                          </m:sSub>
                          <m:r>
                            <a:rPr lang="en-US" sz="2800" i="0">
                              <a:solidFill>
                                <a:schemeClr val="tx1"/>
                              </a:solidFill>
                              <a:latin typeface="Cambria Math" panose="02040503050406030204" pitchFamily="18" charset="0"/>
                            </a:rPr>
                            <m:t>.</m:t>
                          </m:r>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I</m:t>
                              </m:r>
                            </m:e>
                            <m:sub>
                              <m:r>
                                <a:rPr lang="en-US" sz="2800" i="0">
                                  <a:solidFill>
                                    <a:schemeClr val="tx1"/>
                                  </a:solidFill>
                                  <a:latin typeface="Cambria Math" panose="02040503050406030204" pitchFamily="18" charset="0"/>
                                </a:rPr>
                                <m:t>1</m:t>
                              </m:r>
                            </m:sub>
                          </m:sSub>
                        </m:num>
                        <m:den>
                          <m:sSub>
                            <m:sSubPr>
                              <m:ctrlPr>
                                <a:rPr lang="en-US" sz="2800" i="1">
                                  <a:solidFill>
                                    <a:schemeClr val="tx1"/>
                                  </a:solidFill>
                                  <a:latin typeface="Cambria Math" panose="02040503050406030204" pitchFamily="18" charset="0"/>
                                </a:rPr>
                              </m:ctrlPr>
                            </m:sSubPr>
                            <m:e>
                              <m:r>
                                <m:rPr>
                                  <m:sty m:val="p"/>
                                </m:rPr>
                                <a:rPr lang="en-US" sz="2800" i="0">
                                  <a:solidFill>
                                    <a:schemeClr val="tx1"/>
                                  </a:solidFill>
                                  <a:latin typeface="Cambria Math" panose="02040503050406030204" pitchFamily="18" charset="0"/>
                                </a:rPr>
                                <m:t>U</m:t>
                              </m:r>
                            </m:e>
                            <m:sub>
                              <m:r>
                                <a:rPr lang="en-US" sz="2800" i="0">
                                  <a:solidFill>
                                    <a:schemeClr val="tx1"/>
                                  </a:solidFill>
                                  <a:latin typeface="Cambria Math" panose="02040503050406030204" pitchFamily="18" charset="0"/>
                                </a:rPr>
                                <m:t>1</m:t>
                              </m:r>
                            </m:sub>
                          </m:sSub>
                        </m:den>
                      </m:f>
                      <m:r>
                        <a:rPr lang="en-US" sz="2800" i="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r>
                            <a:rPr lang="en-US" sz="2800" i="0">
                              <a:solidFill>
                                <a:schemeClr val="tx1"/>
                              </a:solidFill>
                              <a:latin typeface="Cambria Math" panose="02040503050406030204" pitchFamily="18" charset="0"/>
                            </a:rPr>
                            <m:t>4.0,3</m:t>
                          </m:r>
                        </m:num>
                        <m:den>
                          <m:r>
                            <a:rPr lang="en-US" sz="2800" i="0">
                              <a:solidFill>
                                <a:schemeClr val="tx1"/>
                              </a:solidFill>
                              <a:latin typeface="Cambria Math" panose="02040503050406030204" pitchFamily="18" charset="0"/>
                            </a:rPr>
                            <m:t>6</m:t>
                          </m:r>
                        </m:den>
                      </m:f>
                      <m:r>
                        <a:rPr lang="en-US" sz="2800" i="0">
                          <a:solidFill>
                            <a:schemeClr val="tx1"/>
                          </a:solidFill>
                          <a:latin typeface="Cambria Math" panose="02040503050406030204" pitchFamily="18" charset="0"/>
                        </a:rPr>
                        <m:t>=0,2(</m:t>
                      </m:r>
                      <m:r>
                        <m:rPr>
                          <m:sty m:val="p"/>
                        </m:rPr>
                        <a:rPr lang="en-US" sz="2800" i="0">
                          <a:solidFill>
                            <a:schemeClr val="tx1"/>
                          </a:solidFill>
                          <a:latin typeface="Cambria Math" panose="02040503050406030204" pitchFamily="18" charset="0"/>
                        </a:rPr>
                        <m:t>A</m:t>
                      </m:r>
                      <m:r>
                        <a:rPr lang="en-US" sz="2800" i="0">
                          <a:solidFill>
                            <a:schemeClr val="tx1"/>
                          </a:solidFill>
                          <a:latin typeface="Cambria Math" panose="02040503050406030204" pitchFamily="18" charset="0"/>
                        </a:rPr>
                        <m:t>)</m:t>
                      </m:r>
                    </m:oMath>
                  </m:oMathPara>
                </a14:m>
                <a:endParaRPr lang="en-US" sz="2800">
                  <a:solidFill>
                    <a:schemeClr val="tx1"/>
                  </a:solidFill>
                </a:endParaRPr>
              </a:p>
            </p:txBody>
          </p:sp>
        </mc:Choice>
        <mc:Fallback xmlns="">
          <p:sp>
            <p:nvSpPr>
              <p:cNvPr id="40965" name="Object 5"/>
              <p:cNvSpPr txBox="1">
                <a:spLocks noRot="1" noChangeAspect="1" noMove="1" noResize="1" noEditPoints="1" noAdjustHandles="1" noChangeArrowheads="1" noChangeShapeType="1" noTextEdit="1"/>
              </p:cNvSpPr>
              <p:nvPr/>
            </p:nvSpPr>
            <p:spPr bwMode="auto">
              <a:xfrm>
                <a:off x="1655763" y="4032760"/>
                <a:ext cx="4821237" cy="1095375"/>
              </a:xfrm>
              <a:prstGeom prst="rect">
                <a:avLst/>
              </a:prstGeom>
              <a:blipFill>
                <a:blip r:embed="rId5"/>
                <a:stretch>
                  <a:fillRect/>
                </a:stretch>
              </a:blipFill>
              <a:ln>
                <a:noFill/>
              </a:ln>
              <a:effectLst/>
            </p:spPr>
            <p:txBody>
              <a:bodyPr/>
              <a:lstStyle/>
              <a:p>
                <a:r>
                  <a:rPr lang="en-US">
                    <a:noFill/>
                  </a:rPr>
                  <a:t> </a:t>
                </a:r>
              </a:p>
            </p:txBody>
          </p:sp>
        </mc:Fallback>
      </mc:AlternateContent>
      <p:sp>
        <p:nvSpPr>
          <p:cNvPr id="40967" name="Text Box 7"/>
          <p:cNvSpPr txBox="1">
            <a:spLocks noChangeArrowheads="1"/>
          </p:cNvSpPr>
          <p:nvPr/>
        </p:nvSpPr>
        <p:spPr bwMode="auto">
          <a:xfrm>
            <a:off x="1501650" y="5257800"/>
            <a:ext cx="5051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Bạn học sinh này đã kết luận sai.</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3514963"/>
      </p:ext>
    </p:extLst>
  </p:cSld>
  <p:clrMapOvr>
    <a:masterClrMapping/>
  </p:clrMapOvr>
  <mc:AlternateContent xmlns:mc="http://schemas.openxmlformats.org/markup-compatibility/2006">
    <mc:Choice xmlns:p14="http://schemas.microsoft.com/office/powerpoint/2010/main" Requires="p14">
      <p:transition spd="slow" p14:dur="2000" advTm="127239"/>
    </mc:Choice>
    <mc:Fallback>
      <p:transition spd="slow" advTm="12723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 presetClass="entr" presetSubtype="10" fill="hold" grpId="0" nodeType="withEffect">
                                  <p:stCondLst>
                                    <p:cond delay="0"/>
                                  </p:stCondLst>
                                  <p:childTnLst>
                                    <p:set>
                                      <p:cBhvr>
                                        <p:cTn id="8" dur="1" fill="hold">
                                          <p:stCondLst>
                                            <p:cond delay="0"/>
                                          </p:stCondLst>
                                        </p:cTn>
                                        <p:tgtEl>
                                          <p:spTgt spid="40963"/>
                                        </p:tgtEl>
                                        <p:attrNameLst>
                                          <p:attrName>style.visibility</p:attrName>
                                        </p:attrNameLst>
                                      </p:cBhvr>
                                      <p:to>
                                        <p:strVal val="visible"/>
                                      </p:to>
                                    </p:set>
                                    <p:animEffect transition="in" filter="checkerboard(across)">
                                      <p:cBhvr>
                                        <p:cTn id="9" dur="500"/>
                                        <p:tgtEl>
                                          <p:spTgt spid="4096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0964"/>
                                        </p:tgtEl>
                                        <p:attrNameLst>
                                          <p:attrName>style.visibility</p:attrName>
                                        </p:attrNameLst>
                                      </p:cBhvr>
                                      <p:to>
                                        <p:strVal val="visible"/>
                                      </p:to>
                                    </p:set>
                                    <p:animEffect transition="in" filter="checkerboard(across)">
                                      <p:cBhvr>
                                        <p:cTn id="14" dur="500"/>
                                        <p:tgtEl>
                                          <p:spTgt spid="409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0965"/>
                                        </p:tgtEl>
                                        <p:attrNameLst>
                                          <p:attrName>style.visibility</p:attrName>
                                        </p:attrNameLst>
                                      </p:cBhvr>
                                      <p:to>
                                        <p:strVal val="visible"/>
                                      </p:to>
                                    </p:set>
                                    <p:animEffect transition="in" filter="fade">
                                      <p:cBhvr>
                                        <p:cTn id="19" dur="1000"/>
                                        <p:tgtEl>
                                          <p:spTgt spid="40965"/>
                                        </p:tgtEl>
                                      </p:cBhvr>
                                    </p:animEffect>
                                    <p:anim calcmode="lin" valueType="num">
                                      <p:cBhvr>
                                        <p:cTn id="20" dur="1000" fill="hold"/>
                                        <p:tgtEl>
                                          <p:spTgt spid="40965"/>
                                        </p:tgtEl>
                                        <p:attrNameLst>
                                          <p:attrName>ppt_x</p:attrName>
                                        </p:attrNameLst>
                                      </p:cBhvr>
                                      <p:tavLst>
                                        <p:tav tm="0">
                                          <p:val>
                                            <p:strVal val="#ppt_x"/>
                                          </p:val>
                                        </p:tav>
                                        <p:tav tm="100000">
                                          <p:val>
                                            <p:strVal val="#ppt_x"/>
                                          </p:val>
                                        </p:tav>
                                      </p:tavLst>
                                    </p:anim>
                                    <p:anim calcmode="lin" valueType="num">
                                      <p:cBhvr>
                                        <p:cTn id="21" dur="1000" fill="hold"/>
                                        <p:tgtEl>
                                          <p:spTgt spid="409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40967"/>
                                        </p:tgtEl>
                                        <p:attrNameLst>
                                          <p:attrName>style.visibility</p:attrName>
                                        </p:attrNameLst>
                                      </p:cBhvr>
                                      <p:to>
                                        <p:strVal val="visible"/>
                                      </p:to>
                                    </p:set>
                                    <p:animEffect transition="in" filter="checkerboard(across)">
                                      <p:cBhvr>
                                        <p:cTn id="26"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0963" grpId="0"/>
      <p:bldP spid="40964" grpId="0"/>
      <p:bldP spid="40965" grpId="0"/>
      <p:bldP spid="409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3"/>
          <p:cNvSpPr txBox="1">
            <a:spLocks noChangeArrowheads="1"/>
          </p:cNvSpPr>
          <p:nvPr/>
        </p:nvSpPr>
        <p:spPr bwMode="auto">
          <a:xfrm>
            <a:off x="152400" y="228600"/>
            <a:ext cx="8686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Bài 1.4 trang 4 SBT:</a:t>
            </a:r>
            <a:r>
              <a:rPr lang="en-US" altLang="en-US" sz="2800">
                <a:latin typeface="Times New Roman" panose="02020603050405020304" pitchFamily="18" charset="0"/>
                <a:cs typeface="Times New Roman" panose="02020603050405020304" pitchFamily="18" charset="0"/>
              </a:rPr>
              <a:t> Khi đặt hiệu điện thế 12 V vào hai đầu một dây dẫn thì dòng điện chạy qua nó có cường độ 6 mA. Muốn dòng điện chạy qua dây dẫn đó có cường độ giảm đi 4 mA thì hiệu điện thế là:</a:t>
            </a:r>
          </a:p>
        </p:txBody>
      </p:sp>
      <p:sp>
        <p:nvSpPr>
          <p:cNvPr id="96261" name="Text Box 4"/>
          <p:cNvSpPr txBox="1">
            <a:spLocks noChangeArrowheads="1"/>
          </p:cNvSpPr>
          <p:nvPr/>
        </p:nvSpPr>
        <p:spPr bwMode="auto">
          <a:xfrm>
            <a:off x="455613" y="2069167"/>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A. 3 V</a:t>
            </a:r>
          </a:p>
        </p:txBody>
      </p:sp>
      <p:sp>
        <p:nvSpPr>
          <p:cNvPr id="96262" name="Text Box 5"/>
          <p:cNvSpPr txBox="1">
            <a:spLocks noChangeArrowheads="1"/>
          </p:cNvSpPr>
          <p:nvPr/>
        </p:nvSpPr>
        <p:spPr bwMode="auto">
          <a:xfrm>
            <a:off x="457200" y="2586692"/>
            <a:ext cx="20917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B. 8 V</a:t>
            </a:r>
          </a:p>
        </p:txBody>
      </p:sp>
      <p:sp>
        <p:nvSpPr>
          <p:cNvPr id="96263" name="Text Box 6"/>
          <p:cNvSpPr txBox="1">
            <a:spLocks noChangeArrowheads="1"/>
          </p:cNvSpPr>
          <p:nvPr/>
        </p:nvSpPr>
        <p:spPr bwMode="auto">
          <a:xfrm>
            <a:off x="2895600" y="2063472"/>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C. 5 V</a:t>
            </a:r>
          </a:p>
        </p:txBody>
      </p:sp>
      <p:sp>
        <p:nvSpPr>
          <p:cNvPr id="96264" name="Text Box 7"/>
          <p:cNvSpPr txBox="1">
            <a:spLocks noChangeArrowheads="1"/>
          </p:cNvSpPr>
          <p:nvPr/>
        </p:nvSpPr>
        <p:spPr bwMode="auto">
          <a:xfrm>
            <a:off x="2885768" y="2576467"/>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D. 4 V</a:t>
            </a:r>
          </a:p>
        </p:txBody>
      </p:sp>
      <p:sp>
        <p:nvSpPr>
          <p:cNvPr id="2" name="Oval 1">
            <a:extLst>
              <a:ext uri="{FF2B5EF4-FFF2-40B4-BE49-F238E27FC236}">
                <a16:creationId xmlns:a16="http://schemas.microsoft.com/office/drawing/2014/main" id="{1F42F338-83E6-44AC-AE42-C8725C11F526}"/>
              </a:ext>
            </a:extLst>
          </p:cNvPr>
          <p:cNvSpPr/>
          <p:nvPr/>
        </p:nvSpPr>
        <p:spPr>
          <a:xfrm>
            <a:off x="2819400" y="2586692"/>
            <a:ext cx="512995" cy="512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9653169"/>
      </p:ext>
    </p:extLst>
  </p:cSld>
  <p:clrMapOvr>
    <a:masterClrMapping/>
  </p:clrMapOvr>
  <mc:AlternateContent xmlns:mc="http://schemas.openxmlformats.org/markup-compatibility/2006">
    <mc:Choice xmlns:p14="http://schemas.microsoft.com/office/powerpoint/2010/main" Requires="p14">
      <p:transition spd="slow" p14:dur="2000" advTm="104831"/>
    </mc:Choice>
    <mc:Fallback>
      <p:transition spd="slow" advTm="10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96260"/>
                                        </p:tgtEl>
                                        <p:attrNameLst>
                                          <p:attrName>style.visibility</p:attrName>
                                        </p:attrNameLst>
                                      </p:cBhvr>
                                      <p:to>
                                        <p:strVal val="visible"/>
                                      </p:to>
                                    </p:set>
                                    <p:animEffect transition="in" filter="fade">
                                      <p:cBhvr>
                                        <p:cTn id="9" dur="1000"/>
                                        <p:tgtEl>
                                          <p:spTgt spid="96260"/>
                                        </p:tgtEl>
                                      </p:cBhvr>
                                    </p:animEffect>
                                    <p:anim calcmode="lin" valueType="num">
                                      <p:cBhvr>
                                        <p:cTn id="10" dur="1000" fill="hold"/>
                                        <p:tgtEl>
                                          <p:spTgt spid="96260"/>
                                        </p:tgtEl>
                                        <p:attrNameLst>
                                          <p:attrName>ppt_x</p:attrName>
                                        </p:attrNameLst>
                                      </p:cBhvr>
                                      <p:tavLst>
                                        <p:tav tm="0">
                                          <p:val>
                                            <p:strVal val="#ppt_x"/>
                                          </p:val>
                                        </p:tav>
                                        <p:tav tm="100000">
                                          <p:val>
                                            <p:strVal val="#ppt_x"/>
                                          </p:val>
                                        </p:tav>
                                      </p:tavLst>
                                    </p:anim>
                                    <p:anim calcmode="lin" valueType="num">
                                      <p:cBhvr>
                                        <p:cTn id="11" dur="1000" fill="hold"/>
                                        <p:tgtEl>
                                          <p:spTgt spid="9626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6263"/>
                                        </p:tgtEl>
                                        <p:attrNameLst>
                                          <p:attrName>style.visibility</p:attrName>
                                        </p:attrNameLst>
                                      </p:cBhvr>
                                      <p:to>
                                        <p:strVal val="visible"/>
                                      </p:to>
                                    </p:set>
                                    <p:animEffect transition="in" filter="barn(inVertical)">
                                      <p:cBhvr>
                                        <p:cTn id="16" dur="500"/>
                                        <p:tgtEl>
                                          <p:spTgt spid="9626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6264"/>
                                        </p:tgtEl>
                                        <p:attrNameLst>
                                          <p:attrName>style.visibility</p:attrName>
                                        </p:attrNameLst>
                                      </p:cBhvr>
                                      <p:to>
                                        <p:strVal val="visible"/>
                                      </p:to>
                                    </p:set>
                                    <p:animEffect transition="in" filter="barn(inVertical)">
                                      <p:cBhvr>
                                        <p:cTn id="19" dur="500"/>
                                        <p:tgtEl>
                                          <p:spTgt spid="9626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6262"/>
                                        </p:tgtEl>
                                        <p:attrNameLst>
                                          <p:attrName>style.visibility</p:attrName>
                                        </p:attrNameLst>
                                      </p:cBhvr>
                                      <p:to>
                                        <p:strVal val="visible"/>
                                      </p:to>
                                    </p:set>
                                    <p:animEffect transition="in" filter="barn(inVertical)">
                                      <p:cBhvr>
                                        <p:cTn id="22" dur="500"/>
                                        <p:tgtEl>
                                          <p:spTgt spid="9626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6261"/>
                                        </p:tgtEl>
                                        <p:attrNameLst>
                                          <p:attrName>style.visibility</p:attrName>
                                        </p:attrNameLst>
                                      </p:cBhvr>
                                      <p:to>
                                        <p:strVal val="visible"/>
                                      </p:to>
                                    </p:set>
                                    <p:animEffect transition="in" filter="barn(inVertical)">
                                      <p:cBhvr>
                                        <p:cTn id="25" dur="500"/>
                                        <p:tgtEl>
                                          <p:spTgt spid="9626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96260" grpId="0"/>
      <p:bldP spid="96261" grpId="0"/>
      <p:bldP spid="96262" grpId="0"/>
      <p:bldP spid="96263" grpId="0"/>
      <p:bldP spid="96264"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0"/>
            <a:ext cx="8839200" cy="954087"/>
          </a:xfrm>
          <a:prstGeom prst="rect">
            <a:avLst/>
          </a:prstGeom>
          <a:noFill/>
        </p:spPr>
        <p:txBody>
          <a:bodyPr>
            <a:spAutoFit/>
          </a:bodyPr>
          <a:lstStyle/>
          <a:p>
            <a:pPr algn="just" fontAlgn="auto">
              <a:spcBef>
                <a:spcPts val="0"/>
              </a:spcBef>
              <a:spcAft>
                <a:spcPts val="0"/>
              </a:spcAft>
              <a:defRPr/>
            </a:pPr>
            <a:r>
              <a:rPr lang="en-US" sz="2800">
                <a:latin typeface="Times New Roman" panose="02020603050405020304" pitchFamily="18" charset="0"/>
                <a:cs typeface="Times New Roman" panose="02020603050405020304" pitchFamily="18" charset="0"/>
              </a:rPr>
              <a:t>- Nêu mối liên hệ giữa CĐDĐ </a:t>
            </a:r>
            <a:r>
              <a:rPr lang="en-US" sz="2800" err="1">
                <a:latin typeface="Times New Roman" panose="02020603050405020304" pitchFamily="18" charset="0"/>
                <a:cs typeface="Times New Roman" panose="02020603050405020304" pitchFamily="18" charset="0"/>
              </a:rPr>
              <a:t>chạy</a:t>
            </a:r>
            <a:r>
              <a:rPr lang="en-US" sz="2800">
                <a:latin typeface="Times New Roman" panose="02020603050405020304" pitchFamily="18" charset="0"/>
                <a:cs typeface="Times New Roman" panose="02020603050405020304" pitchFamily="18" charset="0"/>
              </a:rPr>
              <a:t> qua một </a:t>
            </a:r>
            <a:r>
              <a:rPr lang="en-US" sz="2800" err="1">
                <a:latin typeface="Times New Roman" panose="02020603050405020304" pitchFamily="18" charset="0"/>
                <a:cs typeface="Times New Roman" panose="02020603050405020304" pitchFamily="18" charset="0"/>
              </a:rPr>
              <a:t>dây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dẫn</a:t>
            </a:r>
            <a:r>
              <a:rPr lang="en-US" sz="2800">
                <a:latin typeface="Times New Roman" panose="02020603050405020304" pitchFamily="18" charset="0"/>
                <a:cs typeface="Times New Roman" panose="02020603050405020304" pitchFamily="18" charset="0"/>
              </a:rPr>
              <a:t> và HĐT giữa hai đầu dây dẫn đó.</a:t>
            </a:r>
          </a:p>
        </p:txBody>
      </p:sp>
      <p:sp>
        <p:nvSpPr>
          <p:cNvPr id="7" name="TextBox 6">
            <a:extLst>
              <a:ext uri="{FF2B5EF4-FFF2-40B4-BE49-F238E27FC236}">
                <a16:creationId xmlns:a16="http://schemas.microsoft.com/office/drawing/2014/main" id="{323CDFEF-188A-44D5-9B00-9F3FA9889EA8}"/>
              </a:ext>
            </a:extLst>
          </p:cNvPr>
          <p:cNvSpPr txBox="1"/>
          <p:nvPr/>
        </p:nvSpPr>
        <p:spPr>
          <a:xfrm>
            <a:off x="152400" y="1706255"/>
            <a:ext cx="8839200" cy="954107"/>
          </a:xfrm>
          <a:prstGeom prst="rect">
            <a:avLst/>
          </a:prstGeom>
          <a:noFill/>
        </p:spPr>
        <p:txBody>
          <a:bodyPr>
            <a:spAutoFit/>
          </a:bodyPr>
          <a:lstStyle/>
          <a:p>
            <a:pPr algn="just" eaLnBrk="1" hangingPunct="1"/>
            <a:r>
              <a:rPr lang="en-US" altLang="en-US" sz="2800">
                <a:latin typeface="Times New Roman" panose="02020603050405020304" pitchFamily="18" charset="0"/>
                <a:cs typeface="Times New Roman" panose="02020603050405020304" pitchFamily="18" charset="0"/>
              </a:rPr>
              <a:t>- Đồ thị biểu diễn mối liên hệ giữa CĐDĐ và HĐT có dạng như thế nào?</a:t>
            </a:r>
          </a:p>
        </p:txBody>
      </p:sp>
      <p:sp>
        <p:nvSpPr>
          <p:cNvPr id="9" name="TextBox 8">
            <a:extLst>
              <a:ext uri="{FF2B5EF4-FFF2-40B4-BE49-F238E27FC236}">
                <a16:creationId xmlns:a16="http://schemas.microsoft.com/office/drawing/2014/main" id="{485C8ED4-4762-4AFD-9CA0-A768DDA0F7EF}"/>
              </a:ext>
            </a:extLst>
          </p:cNvPr>
          <p:cNvSpPr txBox="1"/>
          <p:nvPr/>
        </p:nvSpPr>
        <p:spPr>
          <a:xfrm>
            <a:off x="3429000" y="228600"/>
            <a:ext cx="2362200" cy="523220"/>
          </a:xfrm>
          <a:prstGeom prst="rect">
            <a:avLst/>
          </a:prstGeom>
          <a:noFill/>
        </p:spPr>
        <p:txBody>
          <a:bodyPr wrap="square">
            <a:spAutoFit/>
          </a:bodyPr>
          <a:lstStyle/>
          <a:p>
            <a:pPr algn="ctr" eaLnBrk="1" hangingPunct="1"/>
            <a:r>
              <a:rPr lang="en-US" altLang="en-US" sz="2800" b="1">
                <a:solidFill>
                  <a:srgbClr val="1A04C0"/>
                </a:solidFill>
                <a:latin typeface="Times New Roman" panose="02020603050405020304" pitchFamily="18" charset="0"/>
                <a:cs typeface="Times New Roman" panose="02020603050405020304" pitchFamily="18" charset="0"/>
              </a:rPr>
              <a:t>CỦNG CỐ</a:t>
            </a:r>
            <a:endParaRPr lang="en-US" altLang="en-US" sz="280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792"/>
    </mc:Choice>
    <mc:Fallback>
      <p:transition spd="slow" advTm="1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5"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8275" y="596384"/>
            <a:ext cx="8839200" cy="2246769"/>
          </a:xfrm>
          <a:prstGeom prst="rect">
            <a:avLst/>
          </a:prstGeom>
          <a:noFill/>
        </p:spPr>
        <p:txBody>
          <a:bodyPr>
            <a:spAutoFit/>
          </a:bodyPr>
          <a:lstStyle/>
          <a:p>
            <a:pPr algn="just" fontAlgn="auto">
              <a:spcBef>
                <a:spcPts val="0"/>
              </a:spcBef>
              <a:spcAft>
                <a:spcPts val="0"/>
              </a:spcAft>
              <a:buFont typeface="Wingdings" panose="05000000000000000000" pitchFamily="2" charset="2"/>
              <a:buChar char="v"/>
              <a:defRPr/>
            </a:pPr>
            <a:r>
              <a:rPr lang="en-US" sz="2800">
                <a:latin typeface="Times New Roman" panose="02020603050405020304" pitchFamily="18" charset="0"/>
                <a:cs typeface="Times New Roman" panose="02020603050405020304" pitchFamily="18" charset="0"/>
              </a:rPr>
              <a:t>Một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trong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quá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trình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như</a:t>
            </a:r>
            <a:r>
              <a:rPr lang="en-US" sz="2800">
                <a:latin typeface="Times New Roman" panose="02020603050405020304" pitchFamily="18" charset="0"/>
                <a:cs typeface="Times New Roman" panose="02020603050405020304" pitchFamily="18" charset="0"/>
              </a:rPr>
              <a:t> thí nghiệm 1.1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dẫn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bỏ</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sót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ghi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bảng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quả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hãy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còn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bảng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phép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đáng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kể</a:t>
            </a:r>
            <a:r>
              <a:rPr lang="en-US" sz="2800">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2381291758"/>
              </p:ext>
            </p:extLst>
          </p:nvPr>
        </p:nvGraphicFramePr>
        <p:xfrm>
          <a:off x="1338732" y="2918640"/>
          <a:ext cx="6096000" cy="3536240"/>
        </p:xfrm>
        <a:graphic>
          <a:graphicData uri="http://schemas.openxmlformats.org/drawingml/2006/table">
            <a:tbl>
              <a:tblPr firstRow="1" bandRow="1">
                <a:tableStyleId>{5C22544A-7EE6-4342-B048-85BDC9FD1C3A}</a:tableStyleId>
              </a:tblPr>
              <a:tblGrid>
                <a:gridCol w="2242668">
                  <a:extLst>
                    <a:ext uri="{9D8B030D-6E8A-4147-A177-3AD203B41FA5}">
                      <a16:colId xmlns:a16="http://schemas.microsoft.com/office/drawing/2014/main" val="20000"/>
                    </a:ext>
                  </a:extLst>
                </a:gridCol>
                <a:gridCol w="1821332">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1157681">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latin typeface="Times New Roman" panose="02020603050405020304" pitchFamily="18" charset="0"/>
                          <a:cs typeface="Times New Roman" panose="02020603050405020304" pitchFamily="18" charset="0"/>
                        </a:rPr>
                        <a:t>Hiệu</a:t>
                      </a:r>
                      <a:r>
                        <a:rPr lang="en-US" sz="2400" baseline="0">
                          <a:latin typeface="Times New Roman" panose="02020603050405020304" pitchFamily="18" charset="0"/>
                          <a:cs typeface="Times New Roman" panose="02020603050405020304" pitchFamily="18" charset="0"/>
                        </a:rPr>
                        <a:t> </a:t>
                      </a:r>
                      <a:r>
                        <a:rPr lang="en-US" sz="2400" baseline="0" err="1">
                          <a:latin typeface="Times New Roman" panose="02020603050405020304" pitchFamily="18" charset="0"/>
                          <a:cs typeface="Times New Roman" panose="02020603050405020304" pitchFamily="18" charset="0"/>
                        </a:rPr>
                        <a:t>điện</a:t>
                      </a:r>
                      <a:r>
                        <a:rPr lang="en-US" sz="2400" baseline="0">
                          <a:latin typeface="Times New Roman" panose="02020603050405020304" pitchFamily="18" charset="0"/>
                          <a:cs typeface="Times New Roman" panose="02020603050405020304" pitchFamily="18" charset="0"/>
                        </a:rPr>
                        <a:t> thế</a:t>
                      </a:r>
                    </a:p>
                    <a:p>
                      <a:pPr algn="ctr"/>
                      <a:r>
                        <a:rPr lang="en-US" sz="2400" baseline="0">
                          <a:latin typeface="Times New Roman" panose="02020603050405020304" pitchFamily="18" charset="0"/>
                          <a:cs typeface="Times New Roman" panose="02020603050405020304" pitchFamily="18" charset="0"/>
                        </a:rPr>
                        <a:t>(V)</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latin typeface="Times New Roman" panose="02020603050405020304" pitchFamily="18" charset="0"/>
                          <a:cs typeface="Times New Roman" panose="02020603050405020304" pitchFamily="18" charset="0"/>
                        </a:rPr>
                        <a:t>Cường</a:t>
                      </a:r>
                      <a:r>
                        <a:rPr lang="en-US" sz="2400" baseline="0">
                          <a:latin typeface="Times New Roman" panose="02020603050405020304" pitchFamily="18" charset="0"/>
                          <a:cs typeface="Times New Roman" panose="02020603050405020304" pitchFamily="18" charset="0"/>
                        </a:rPr>
                        <a:t> </a:t>
                      </a:r>
                      <a:r>
                        <a:rPr lang="en-US" sz="2400" baseline="0" err="1">
                          <a:latin typeface="Times New Roman" panose="02020603050405020304" pitchFamily="18" charset="0"/>
                          <a:cs typeface="Times New Roman" panose="02020603050405020304" pitchFamily="18" charset="0"/>
                        </a:rPr>
                        <a:t>độ</a:t>
                      </a:r>
                      <a:r>
                        <a:rPr lang="en-US" sz="2400" baseline="0">
                          <a:latin typeface="Times New Roman" panose="02020603050405020304" pitchFamily="18" charset="0"/>
                          <a:cs typeface="Times New Roman" panose="02020603050405020304" pitchFamily="18" charset="0"/>
                        </a:rPr>
                        <a:t> </a:t>
                      </a:r>
                      <a:r>
                        <a:rPr lang="en-US" sz="2400" baseline="0" err="1">
                          <a:latin typeface="Times New Roman" panose="02020603050405020304" pitchFamily="18" charset="0"/>
                          <a:cs typeface="Times New Roman" panose="02020603050405020304" pitchFamily="18" charset="0"/>
                        </a:rPr>
                        <a:t>dòng</a:t>
                      </a:r>
                      <a:r>
                        <a:rPr lang="en-US" sz="2400" baseline="0">
                          <a:latin typeface="Times New Roman" panose="02020603050405020304" pitchFamily="18" charset="0"/>
                          <a:cs typeface="Times New Roman" panose="02020603050405020304" pitchFamily="18" charset="0"/>
                        </a:rPr>
                        <a:t> điện</a:t>
                      </a:r>
                    </a:p>
                    <a:p>
                      <a:pPr algn="ctr"/>
                      <a:r>
                        <a:rPr lang="en-US" sz="2400" baseline="0">
                          <a:latin typeface="Times New Roman" panose="02020603050405020304" pitchFamily="18" charset="0"/>
                          <a:cs typeface="Times New Roman" panose="02020603050405020304" pitchFamily="18" charset="0"/>
                        </a:rPr>
                        <a:t>(A)</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9504">
                <a:tc>
                  <a:txBody>
                    <a:bodyPr/>
                    <a:lstStyle/>
                    <a:p>
                      <a:pPr algn="ctr"/>
                      <a:r>
                        <a:rPr lang="en-US" sz="2400" b="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a:solidFill>
                            <a:srgbClr val="1A04C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a:solidFill>
                            <a:srgbClr val="1A04C0"/>
                          </a:solidFill>
                          <a:latin typeface="Times New Roman" panose="02020603050405020304" pitchFamily="18" charset="0"/>
                          <a:cs typeface="Times New Roman" panose="02020603050405020304" pitchFamily="18"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9504">
                <a:tc>
                  <a:txBody>
                    <a:bodyPr/>
                    <a:lstStyle/>
                    <a:p>
                      <a:pPr algn="ctr"/>
                      <a:r>
                        <a:rPr lang="en-US" sz="2400" b="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a:solidFill>
                            <a:srgbClr val="1A04C0"/>
                          </a:solidFill>
                          <a:latin typeface="Times New Roman" panose="02020603050405020304" pitchFamily="18" charset="0"/>
                          <a:cs typeface="Times New Roman" panose="02020603050405020304"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a:solidFill>
                          <a:srgbClr val="1A04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9504">
                <a:tc>
                  <a:txBody>
                    <a:bodyPr/>
                    <a:lstStyle/>
                    <a:p>
                      <a:pPr algn="ctr"/>
                      <a:r>
                        <a:rPr lang="en-US" sz="2400" b="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a:solidFill>
                          <a:srgbClr val="1A04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a:solidFill>
                            <a:srgbClr val="1A04C0"/>
                          </a:solidFill>
                          <a:latin typeface="Times New Roman" panose="02020603050405020304" pitchFamily="18" charset="0"/>
                          <a:cs typeface="Times New Roman" panose="02020603050405020304" pitchFamily="18" charset="0"/>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9504">
                <a:tc>
                  <a:txBody>
                    <a:bodyPr/>
                    <a:lstStyle/>
                    <a:p>
                      <a:pPr algn="ctr"/>
                      <a:r>
                        <a:rPr lang="en-US" sz="2400" b="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0">
                        <a:solidFill>
                          <a:srgbClr val="1A04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a:solidFill>
                            <a:srgbClr val="1A04C0"/>
                          </a:solidFill>
                          <a:latin typeface="Times New Roman" panose="02020603050405020304" pitchFamily="18" charset="0"/>
                          <a:cs typeface="Times New Roman" panose="02020603050405020304" pitchFamily="18" charset="0"/>
                        </a:rPr>
                        <a:t>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9504">
                <a:tc>
                  <a:txBody>
                    <a:bodyPr/>
                    <a:lstStyle/>
                    <a:p>
                      <a:pPr algn="ctr"/>
                      <a:r>
                        <a:rPr lang="en-US" sz="2400" b="1">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a:solidFill>
                            <a:srgbClr val="1A04C0"/>
                          </a:solidFill>
                          <a:latin typeface="Times New Roman" panose="02020603050405020304" pitchFamily="18" charset="0"/>
                          <a:cs typeface="Times New Roman" panose="02020603050405020304" pitchFamily="18"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1">
                        <a:solidFill>
                          <a:srgbClr val="1A04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86052" name="Group 27"/>
          <p:cNvGrpSpPr>
            <a:grpSpLocks/>
          </p:cNvGrpSpPr>
          <p:nvPr/>
        </p:nvGrpSpPr>
        <p:grpSpPr bwMode="auto">
          <a:xfrm>
            <a:off x="1338732" y="2918640"/>
            <a:ext cx="2197208" cy="1152832"/>
            <a:chOff x="1524000" y="2971800"/>
            <a:chExt cx="2328763" cy="1152832"/>
          </a:xfrm>
        </p:grpSpPr>
        <p:sp>
          <p:nvSpPr>
            <p:cNvPr id="86064" name="TextBox 9"/>
            <p:cNvSpPr txBox="1">
              <a:spLocks noChangeArrowheads="1"/>
            </p:cNvSpPr>
            <p:nvPr/>
          </p:nvSpPr>
          <p:spPr bwMode="auto">
            <a:xfrm>
              <a:off x="2583947" y="2971800"/>
              <a:ext cx="12362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a:solidFill>
                    <a:srgbClr val="FFFFFF"/>
                  </a:solidFill>
                  <a:latin typeface="Times New Roman" panose="02020603050405020304" pitchFamily="18" charset="0"/>
                  <a:cs typeface="Times New Roman" panose="02020603050405020304" pitchFamily="18" charset="0"/>
                </a:rPr>
                <a:t>Kết quả</a:t>
              </a:r>
            </a:p>
          </p:txBody>
        </p:sp>
        <p:sp>
          <p:nvSpPr>
            <p:cNvPr id="86065" name="TextBox 14"/>
            <p:cNvSpPr txBox="1">
              <a:spLocks noChangeArrowheads="1"/>
            </p:cNvSpPr>
            <p:nvPr/>
          </p:nvSpPr>
          <p:spPr bwMode="auto">
            <a:xfrm>
              <a:off x="1524000" y="3581400"/>
              <a:ext cx="11176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a:solidFill>
                    <a:srgbClr val="FFFFFF"/>
                  </a:solidFill>
                  <a:latin typeface="Times New Roman" panose="02020603050405020304" pitchFamily="18" charset="0"/>
                  <a:cs typeface="Times New Roman" panose="02020603050405020304" pitchFamily="18" charset="0"/>
                </a:rPr>
                <a:t>Lần đo</a:t>
              </a:r>
            </a:p>
          </p:txBody>
        </p:sp>
        <p:cxnSp>
          <p:nvCxnSpPr>
            <p:cNvPr id="19" name="Straight Connector 18"/>
            <p:cNvCxnSpPr>
              <a:cxnSpLocks/>
            </p:cNvCxnSpPr>
            <p:nvPr/>
          </p:nvCxnSpPr>
          <p:spPr>
            <a:xfrm>
              <a:off x="1544230" y="2995920"/>
              <a:ext cx="2308533" cy="11287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a:spLocks noChangeArrowheads="1"/>
          </p:cNvSpPr>
          <p:nvPr/>
        </p:nvSpPr>
        <p:spPr bwMode="auto">
          <a:xfrm>
            <a:off x="6063132" y="4573429"/>
            <a:ext cx="87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0,125</a:t>
            </a:r>
          </a:p>
        </p:txBody>
      </p:sp>
      <p:sp>
        <p:nvSpPr>
          <p:cNvPr id="30" name="TextBox 29"/>
          <p:cNvSpPr txBox="1">
            <a:spLocks noChangeArrowheads="1"/>
          </p:cNvSpPr>
          <p:nvPr/>
        </p:nvSpPr>
        <p:spPr bwMode="auto">
          <a:xfrm>
            <a:off x="4248567" y="504993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4</a:t>
            </a:r>
          </a:p>
        </p:txBody>
      </p:sp>
      <p:sp>
        <p:nvSpPr>
          <p:cNvPr id="31" name="TextBox 30"/>
          <p:cNvSpPr txBox="1">
            <a:spLocks noChangeArrowheads="1"/>
          </p:cNvSpPr>
          <p:nvPr/>
        </p:nvSpPr>
        <p:spPr bwMode="auto">
          <a:xfrm>
            <a:off x="4199407" y="550467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5</a:t>
            </a:r>
          </a:p>
        </p:txBody>
      </p:sp>
      <p:sp>
        <p:nvSpPr>
          <p:cNvPr id="32" name="TextBox 31"/>
          <p:cNvSpPr txBox="1">
            <a:spLocks noChangeArrowheads="1"/>
          </p:cNvSpPr>
          <p:nvPr/>
        </p:nvSpPr>
        <p:spPr bwMode="auto">
          <a:xfrm>
            <a:off x="6096470" y="5990707"/>
            <a:ext cx="569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0,3</a:t>
            </a:r>
          </a:p>
        </p:txBody>
      </p:sp>
      <p:sp>
        <p:nvSpPr>
          <p:cNvPr id="33" name="TextBox 32"/>
          <p:cNvSpPr txBox="1">
            <a:spLocks noChangeArrowheads="1"/>
          </p:cNvSpPr>
          <p:nvPr/>
        </p:nvSpPr>
        <p:spPr bwMode="auto">
          <a:xfrm>
            <a:off x="3601700" y="4052579"/>
            <a:ext cx="761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U</a:t>
            </a:r>
            <a:r>
              <a:rPr lang="en-US" altLang="en-US" sz="2400" baseline="-25000">
                <a:solidFill>
                  <a:srgbClr val="FF0000"/>
                </a:solidFill>
                <a:latin typeface="Times New Roman" panose="02020603050405020304" pitchFamily="18" charset="0"/>
                <a:cs typeface="Times New Roman" panose="02020603050405020304" pitchFamily="18" charset="0"/>
              </a:rPr>
              <a:t>1</a:t>
            </a:r>
            <a:r>
              <a:rPr lang="en-US" altLang="en-US" sz="2400">
                <a:solidFill>
                  <a:srgbClr val="FF0000"/>
                </a:solidFill>
                <a:latin typeface="Times New Roman" panose="02020603050405020304" pitchFamily="18" charset="0"/>
                <a:cs typeface="Times New Roman" panose="02020603050405020304" pitchFamily="18" charset="0"/>
              </a:rPr>
              <a:t> =</a:t>
            </a:r>
          </a:p>
        </p:txBody>
      </p:sp>
      <p:sp>
        <p:nvSpPr>
          <p:cNvPr id="34" name="TextBox 33"/>
          <p:cNvSpPr txBox="1">
            <a:spLocks noChangeArrowheads="1"/>
          </p:cNvSpPr>
          <p:nvPr/>
        </p:nvSpPr>
        <p:spPr bwMode="auto">
          <a:xfrm>
            <a:off x="3550291" y="4573070"/>
            <a:ext cx="817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U</a:t>
            </a:r>
            <a:r>
              <a:rPr lang="en-US" altLang="en-US" sz="2400" baseline="-25000">
                <a:solidFill>
                  <a:srgbClr val="FF0000"/>
                </a:solidFill>
                <a:latin typeface="Times New Roman" panose="02020603050405020304" pitchFamily="18" charset="0"/>
                <a:cs typeface="Times New Roman" panose="02020603050405020304" pitchFamily="18" charset="0"/>
              </a:rPr>
              <a:t>2</a:t>
            </a:r>
            <a:r>
              <a:rPr lang="en-US" altLang="en-US" sz="2400">
                <a:solidFill>
                  <a:srgbClr val="FF0000"/>
                </a:solidFill>
                <a:latin typeface="Times New Roman" panose="02020603050405020304" pitchFamily="18" charset="0"/>
                <a:cs typeface="Times New Roman" panose="02020603050405020304" pitchFamily="18" charset="0"/>
              </a:rPr>
              <a:t> =</a:t>
            </a:r>
          </a:p>
        </p:txBody>
      </p:sp>
      <p:sp>
        <p:nvSpPr>
          <p:cNvPr id="35" name="TextBox 34"/>
          <p:cNvSpPr txBox="1">
            <a:spLocks noChangeArrowheads="1"/>
          </p:cNvSpPr>
          <p:nvPr/>
        </p:nvSpPr>
        <p:spPr bwMode="auto">
          <a:xfrm>
            <a:off x="5539829" y="4097390"/>
            <a:ext cx="659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itchFamily="18" charset="0"/>
              </a:rPr>
              <a:t>I</a:t>
            </a:r>
            <a:r>
              <a:rPr lang="en-US" altLang="en-US" sz="2400" baseline="-25000">
                <a:solidFill>
                  <a:srgbClr val="FF0000"/>
                </a:solidFill>
                <a:latin typeface="Times New Roman" pitchFamily="18" charset="0"/>
                <a:cs typeface="Times New Roman" pitchFamily="18" charset="0"/>
              </a:rPr>
              <a:t>1</a:t>
            </a:r>
            <a:r>
              <a:rPr lang="en-US" altLang="en-US" sz="2400">
                <a:solidFill>
                  <a:srgbClr val="FF0000"/>
                </a:solidFill>
                <a:latin typeface="Times New Roman" pitchFamily="18" charset="0"/>
                <a:cs typeface="Times New Roman" pitchFamily="18" charset="0"/>
              </a:rPr>
              <a:t> =</a:t>
            </a:r>
          </a:p>
        </p:txBody>
      </p:sp>
      <p:sp>
        <p:nvSpPr>
          <p:cNvPr id="36" name="TextBox 35"/>
          <p:cNvSpPr txBox="1">
            <a:spLocks noChangeArrowheads="1"/>
          </p:cNvSpPr>
          <p:nvPr/>
        </p:nvSpPr>
        <p:spPr bwMode="auto">
          <a:xfrm>
            <a:off x="5463365" y="4582902"/>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itchFamily="18" charset="0"/>
              </a:rPr>
              <a:t> I</a:t>
            </a:r>
            <a:r>
              <a:rPr lang="en-US" altLang="en-US" sz="2400" baseline="-25000">
                <a:solidFill>
                  <a:srgbClr val="FF0000"/>
                </a:solidFill>
                <a:latin typeface="Times New Roman" pitchFamily="18" charset="0"/>
                <a:cs typeface="Times New Roman" pitchFamily="18" charset="0"/>
              </a:rPr>
              <a:t>2</a:t>
            </a:r>
            <a:r>
              <a:rPr lang="en-US" altLang="en-US" sz="2400">
                <a:solidFill>
                  <a:srgbClr val="FF0000"/>
                </a:solidFill>
                <a:latin typeface="Times New Roman" pitchFamily="18" charset="0"/>
                <a:cs typeface="Times New Roman" pitchFamily="18" charset="0"/>
              </a:rPr>
              <a:t> = ?</a:t>
            </a:r>
          </a:p>
        </p:txBody>
      </p:sp>
      <p:sp>
        <p:nvSpPr>
          <p:cNvPr id="37" name="TextBox 36"/>
          <p:cNvSpPr txBox="1">
            <a:spLocks noChangeArrowheads="1"/>
          </p:cNvSpPr>
          <p:nvPr/>
        </p:nvSpPr>
        <p:spPr bwMode="auto">
          <a:xfrm>
            <a:off x="3581400" y="5047775"/>
            <a:ext cx="99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anose="02020603050405020304" pitchFamily="18" charset="0"/>
              </a:rPr>
              <a:t>U</a:t>
            </a:r>
            <a:r>
              <a:rPr lang="en-US" altLang="en-US" sz="2400" baseline="-25000">
                <a:solidFill>
                  <a:srgbClr val="FF0000"/>
                </a:solidFill>
                <a:latin typeface="Times New Roman" panose="02020603050405020304" pitchFamily="18" charset="0"/>
                <a:cs typeface="Times New Roman" panose="02020603050405020304" pitchFamily="18" charset="0"/>
              </a:rPr>
              <a:t>3</a:t>
            </a:r>
            <a:r>
              <a:rPr lang="en-US" altLang="en-US" sz="2400">
                <a:solidFill>
                  <a:srgbClr val="FF0000"/>
                </a:solidFill>
                <a:latin typeface="Times New Roman" panose="02020603050405020304" pitchFamily="18" charset="0"/>
                <a:cs typeface="Times New Roman" panose="02020603050405020304" pitchFamily="18" charset="0"/>
              </a:rPr>
              <a:t> = ? </a:t>
            </a:r>
          </a:p>
        </p:txBody>
      </p:sp>
      <p:sp>
        <p:nvSpPr>
          <p:cNvPr id="38" name="TextBox 37"/>
          <p:cNvSpPr txBox="1">
            <a:spLocks noChangeArrowheads="1"/>
          </p:cNvSpPr>
          <p:nvPr/>
        </p:nvSpPr>
        <p:spPr bwMode="auto">
          <a:xfrm>
            <a:off x="5549915" y="5047478"/>
            <a:ext cx="659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itchFamily="18" charset="0"/>
              </a:rPr>
              <a:t>I</a:t>
            </a:r>
            <a:r>
              <a:rPr lang="en-US" altLang="en-US" sz="2400" baseline="-25000">
                <a:solidFill>
                  <a:srgbClr val="FF0000"/>
                </a:solidFill>
                <a:latin typeface="Times New Roman" pitchFamily="18" charset="0"/>
                <a:cs typeface="Times New Roman" pitchFamily="18" charset="0"/>
              </a:rPr>
              <a:t>3</a:t>
            </a:r>
            <a:r>
              <a:rPr lang="en-US" altLang="en-US" sz="2400">
                <a:solidFill>
                  <a:srgbClr val="FF0000"/>
                </a:solidFill>
                <a:latin typeface="Times New Roman" pitchFamily="18" charset="0"/>
                <a:cs typeface="Times New Roman" pitchFamily="18" charset="0"/>
              </a:rPr>
              <a:t> =</a:t>
            </a:r>
          </a:p>
        </p:txBody>
      </p:sp>
      <p:sp>
        <p:nvSpPr>
          <p:cNvPr id="39" name="TextBox 38"/>
          <p:cNvSpPr txBox="1">
            <a:spLocks noChangeArrowheads="1"/>
          </p:cNvSpPr>
          <p:nvPr/>
        </p:nvSpPr>
        <p:spPr bwMode="auto">
          <a:xfrm>
            <a:off x="5545395" y="4580743"/>
            <a:ext cx="659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srgbClr val="FF0000"/>
                </a:solidFill>
                <a:latin typeface="Times New Roman" panose="02020603050405020304" pitchFamily="18" charset="0"/>
                <a:cs typeface="Times New Roman" pitchFamily="18" charset="0"/>
              </a:rPr>
              <a:t>I</a:t>
            </a:r>
            <a:r>
              <a:rPr lang="en-US" altLang="en-US" sz="2400" baseline="-25000">
                <a:solidFill>
                  <a:srgbClr val="FF0000"/>
                </a:solidFill>
                <a:latin typeface="Times New Roman" pitchFamily="18" charset="0"/>
                <a:cs typeface="Times New Roman" pitchFamily="18" charset="0"/>
              </a:rPr>
              <a:t>2</a:t>
            </a:r>
            <a:r>
              <a:rPr lang="en-US" altLang="en-US" sz="2400">
                <a:solidFill>
                  <a:srgbClr val="FF0000"/>
                </a:solidFill>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19A8F571-54A6-4F1E-91F8-55C30247DE3F}"/>
              </a:ext>
            </a:extLst>
          </p:cNvPr>
          <p:cNvSpPr txBox="1"/>
          <p:nvPr/>
        </p:nvSpPr>
        <p:spPr>
          <a:xfrm>
            <a:off x="3429000" y="86380"/>
            <a:ext cx="2362200" cy="523220"/>
          </a:xfrm>
          <a:prstGeom prst="rect">
            <a:avLst/>
          </a:prstGeom>
          <a:noFill/>
        </p:spPr>
        <p:txBody>
          <a:bodyPr wrap="square">
            <a:spAutoFit/>
          </a:bodyPr>
          <a:lstStyle/>
          <a:p>
            <a:pPr algn="ctr" eaLnBrk="1" hangingPunct="1"/>
            <a:r>
              <a:rPr lang="en-US" altLang="en-US" sz="2800" b="1">
                <a:solidFill>
                  <a:srgbClr val="1A04C0"/>
                </a:solidFill>
                <a:latin typeface="Times New Roman" panose="02020603050405020304" pitchFamily="18" charset="0"/>
                <a:cs typeface="Times New Roman" panose="02020603050405020304" pitchFamily="18" charset="0"/>
              </a:rPr>
              <a:t>CỦNG CỐ</a:t>
            </a:r>
            <a:endParaRPr lang="en-US" altLang="en-US" sz="280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8719"/>
    </mc:Choice>
    <mc:Fallback>
      <p:transition spd="slow" advTm="6871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1000"/>
                                        <p:tgtEl>
                                          <p:spTgt spid="26"/>
                                        </p:tgtEl>
                                      </p:cBhvr>
                                    </p:animEffect>
                                    <p:anim calcmode="lin" valueType="num">
                                      <p:cBhvr>
                                        <p:cTn id="10" dur="1000" fill="hold"/>
                                        <p:tgtEl>
                                          <p:spTgt spid="26"/>
                                        </p:tgtEl>
                                        <p:attrNameLst>
                                          <p:attrName>ppt_x</p:attrName>
                                        </p:attrNameLst>
                                      </p:cBhvr>
                                      <p:tavLst>
                                        <p:tav tm="0">
                                          <p:val>
                                            <p:strVal val="#ppt_x"/>
                                          </p:val>
                                        </p:tav>
                                        <p:tav tm="100000">
                                          <p:val>
                                            <p:strVal val="#ppt_x"/>
                                          </p:val>
                                        </p:tav>
                                      </p:tavLst>
                                    </p:anim>
                                    <p:anim calcmode="lin" valueType="num">
                                      <p:cBhvr>
                                        <p:cTn id="11" dur="1000" fill="hold"/>
                                        <p:tgtEl>
                                          <p:spTgt spid="26"/>
                                        </p:tgtEl>
                                        <p:attrNameLst>
                                          <p:attrName>ppt_y</p:attrName>
                                        </p:attrNameLst>
                                      </p:cBhvr>
                                      <p:tavLst>
                                        <p:tav tm="0">
                                          <p:val>
                                            <p:strVal val="#ppt_y-.1"/>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childTnLst>
                                </p:cTn>
                              </p:par>
                              <p:par>
                                <p:cTn id="34" presetID="10" presetClass="exit" presetSubtype="0" fill="hold" grpId="1" nodeType="withEffect">
                                  <p:stCondLst>
                                    <p:cond delay="0"/>
                                  </p:stCondLst>
                                  <p:childTnLst>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4"/>
                                        </p:tgtEl>
                                      </p:cBhvr>
                                    </p:animEffect>
                                    <p:set>
                                      <p:cBhvr>
                                        <p:cTn id="39" dur="1" fill="hold">
                                          <p:stCondLst>
                                            <p:cond delay="999"/>
                                          </p:stCondLst>
                                        </p:cTn>
                                        <p:tgtEl>
                                          <p:spTgt spid="3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5"/>
                                        </p:tgtEl>
                                      </p:cBhvr>
                                    </p:animEffect>
                                    <p:set>
                                      <p:cBhvr>
                                        <p:cTn id="42" dur="1" fill="hold">
                                          <p:stCondLst>
                                            <p:cond delay="999"/>
                                          </p:stCondLst>
                                        </p:cTn>
                                        <p:tgtEl>
                                          <p:spTgt spid="3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36"/>
                                        </p:tgtEl>
                                      </p:cBhvr>
                                    </p:animEffect>
                                    <p:set>
                                      <p:cBhvr>
                                        <p:cTn id="45" dur="1" fill="hold">
                                          <p:stCondLst>
                                            <p:cond delay="999"/>
                                          </p:stCondLst>
                                        </p:cTn>
                                        <p:tgtEl>
                                          <p:spTgt spid="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childTnLst>
                                </p:cTn>
                              </p:par>
                              <p:par>
                                <p:cTn id="57" presetID="10" presetClass="entr" presetSubtype="0" fill="hold" grpId="2"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childTnLst>
                                </p:cTn>
                              </p:par>
                              <p:par>
                                <p:cTn id="65" presetID="10" presetClass="exit" presetSubtype="0" fill="hold" grpId="3" nodeType="withEffect">
                                  <p:stCondLst>
                                    <p:cond delay="0"/>
                                  </p:stCondLst>
                                  <p:childTnLst>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9"/>
                                        </p:tgtEl>
                                      </p:cBhvr>
                                    </p:animEffect>
                                    <p:set>
                                      <p:cBhvr>
                                        <p:cTn id="70" dur="1" fill="hold">
                                          <p:stCondLst>
                                            <p:cond delay="999"/>
                                          </p:stCondLst>
                                        </p:cTn>
                                        <p:tgtEl>
                                          <p:spTgt spid="3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37"/>
                                        </p:tgtEl>
                                      </p:cBhvr>
                                    </p:animEffect>
                                    <p:set>
                                      <p:cBhvr>
                                        <p:cTn id="73" dur="1" fill="hold">
                                          <p:stCondLst>
                                            <p:cond delay="999"/>
                                          </p:stCondLst>
                                        </p:cTn>
                                        <p:tgtEl>
                                          <p:spTgt spid="3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10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2"/>
                </p:tgtEl>
              </p:cMediaNode>
            </p:audio>
          </p:childTnLst>
        </p:cTn>
      </p:par>
    </p:tnLst>
    <p:bldLst>
      <p:bldP spid="5" grpId="0"/>
      <p:bldP spid="29" grpId="0"/>
      <p:bldP spid="30" grpId="0"/>
      <p:bldP spid="31" grpId="0"/>
      <p:bldP spid="32" grpId="0"/>
      <p:bldP spid="33" grpId="0"/>
      <p:bldP spid="33" grpId="1"/>
      <p:bldP spid="34" grpId="0"/>
      <p:bldP spid="34" grpId="1"/>
      <p:bldP spid="34" grpId="2"/>
      <p:bldP spid="34" grpId="3"/>
      <p:bldP spid="35" grpId="0"/>
      <p:bldP spid="35" grpId="1"/>
      <p:bldP spid="36" grpId="0"/>
      <p:bldP spid="36" grpId="1"/>
      <p:bldP spid="37" grpId="0"/>
      <p:bldP spid="37" grpId="1"/>
      <p:bldP spid="38" grpId="0"/>
      <p:bldP spid="38" grpId="1"/>
      <p:bldP spid="39" grpId="0"/>
      <p:bldP spid="39" grpId="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WordArt 3"/>
          <p:cNvSpPr>
            <a:spLocks noChangeArrowheads="1" noChangeShapeType="1" noTextEdit="1"/>
          </p:cNvSpPr>
          <p:nvPr/>
        </p:nvSpPr>
        <p:spPr bwMode="auto">
          <a:xfrm>
            <a:off x="2362200" y="496907"/>
            <a:ext cx="4152901" cy="682586"/>
          </a:xfrm>
          <a:prstGeom prst="rect">
            <a:avLst/>
          </a:prstGeom>
          <a:scene3d>
            <a:camera prst="perspectiveBelow"/>
            <a:lightRig rig="threePt" dir="t"/>
          </a:scene3d>
        </p:spPr>
        <p:txBody>
          <a:bodyPr wrap="none" fromWordArt="1">
            <a:prstTxWarp prst="textPlain">
              <a:avLst>
                <a:gd name="adj" fmla="val 50000"/>
              </a:avLst>
            </a:prstTxWarp>
            <a:scene3d>
              <a:camera prst="orthographicFront"/>
              <a:lightRig rig="threePt" dir="t"/>
            </a:scene3d>
            <a:sp3d extrusionH="57150">
              <a:bevelT w="50800" h="38100" prst="riblet"/>
            </a:sp3d>
          </a:bodyPr>
          <a:lstStyle/>
          <a:p>
            <a:pPr algn="ctr"/>
            <a:r>
              <a:rPr lang="en-US" sz="3600" kern="10">
                <a:ln w="0"/>
                <a:solidFill>
                  <a:schemeClr val="accent1"/>
                </a:solidFill>
                <a:effectLst>
                  <a:outerShdw blurRad="38100" dist="25400" dir="5400000" algn="ctr" rotWithShape="0">
                    <a:srgbClr val="6E747A">
                      <a:alpha val="43000"/>
                    </a:srgbClr>
                  </a:outerShdw>
                </a:effectLst>
                <a:latin typeface="Arial"/>
                <a:cs typeface="Arial"/>
              </a:rPr>
              <a:t>PHẦN I: ĐIỆN </a:t>
            </a:r>
            <a:r>
              <a:rPr lang="en-US" sz="3600" kern="10" err="1">
                <a:ln w="0"/>
                <a:solidFill>
                  <a:schemeClr val="accent1"/>
                </a:solidFill>
                <a:effectLst>
                  <a:outerShdw blurRad="38100" dist="25400" dir="5400000" algn="ctr" rotWithShape="0">
                    <a:srgbClr val="6E747A">
                      <a:alpha val="43000"/>
                    </a:srgbClr>
                  </a:outerShdw>
                </a:effectLst>
                <a:latin typeface="Arial"/>
                <a:cs typeface="Arial"/>
              </a:rPr>
              <a:t>HỌC</a:t>
            </a:r>
            <a:endParaRPr lang="en-US" sz="3600" kern="10">
              <a:ln w="0"/>
              <a:solidFill>
                <a:schemeClr val="accent1"/>
              </a:solidFill>
              <a:effectLst>
                <a:outerShdw blurRad="38100" dist="25400" dir="5400000" algn="ctr" rotWithShape="0">
                  <a:srgbClr val="6E747A">
                    <a:alpha val="43000"/>
                  </a:srgbClr>
                </a:outerShdw>
              </a:effectLst>
              <a:latin typeface="Arial"/>
              <a:cs typeface="Arial"/>
            </a:endParaRPr>
          </a:p>
        </p:txBody>
      </p:sp>
      <p:sp>
        <p:nvSpPr>
          <p:cNvPr id="37892" name="Text Box 4"/>
          <p:cNvSpPr txBox="1">
            <a:spLocks noChangeArrowheads="1"/>
          </p:cNvSpPr>
          <p:nvPr/>
        </p:nvSpPr>
        <p:spPr bwMode="auto">
          <a:xfrm>
            <a:off x="76201" y="1371600"/>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Cường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độ</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dòng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chạy</a:t>
            </a:r>
            <a:r>
              <a:rPr lang="en-US" altLang="en-US" sz="2800">
                <a:latin typeface="Times New Roman" panose="02020603050405020304" pitchFamily="18" charset="0"/>
                <a:cs typeface="Times New Roman" panose="02020603050405020304" pitchFamily="18" charset="0"/>
              </a:rPr>
              <a:t> qua </a:t>
            </a:r>
            <a:r>
              <a:rPr lang="en-US" altLang="en-US" sz="2800" err="1">
                <a:latin typeface="Times New Roman" panose="02020603050405020304" pitchFamily="18" charset="0"/>
                <a:cs typeface="Times New Roman" panose="02020603050405020304" pitchFamily="18" charset="0"/>
              </a:rPr>
              <a:t>một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dây</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dẫn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mối</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liên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hệ</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thế</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nào</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với</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hiệu</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thế</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giữa</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hai</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đầu</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dây</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dẫn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cs typeface="Times New Roman" panose="02020603050405020304" pitchFamily="18" charset="0"/>
              </a:rPr>
              <a:t>?</a:t>
            </a:r>
          </a:p>
        </p:txBody>
      </p:sp>
      <p:sp>
        <p:nvSpPr>
          <p:cNvPr id="37894" name="Text Box 6"/>
          <p:cNvSpPr txBox="1">
            <a:spLocks noChangeArrowheads="1"/>
          </p:cNvSpPr>
          <p:nvPr/>
        </p:nvSpPr>
        <p:spPr bwMode="auto">
          <a:xfrm>
            <a:off x="111126" y="2286000"/>
            <a:ext cx="88055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trở</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gì</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trở</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phụ</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thuộc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như</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thế</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nào</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vào</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độ</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dài</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dây</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tiết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dây</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vật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liệu</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làm</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dây</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Căn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cứ</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vào</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đâu</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để</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biết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chính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xác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chất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này</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dẫn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tốt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hơn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chất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kia</a:t>
            </a:r>
            <a:r>
              <a:rPr lang="en-US" altLang="en-US" sz="2800">
                <a:latin typeface="Times New Roman" panose="02020603050405020304" pitchFamily="18" charset="0"/>
                <a:cs typeface="Times New Roman" panose="02020603050405020304" pitchFamily="18" charset="0"/>
              </a:rPr>
              <a:t>?</a:t>
            </a:r>
          </a:p>
        </p:txBody>
      </p:sp>
      <p:sp>
        <p:nvSpPr>
          <p:cNvPr id="37895" name="Text Box 7"/>
          <p:cNvSpPr txBox="1">
            <a:spLocks noChangeArrowheads="1"/>
          </p:cNvSpPr>
          <p:nvPr/>
        </p:nvSpPr>
        <p:spPr bwMode="auto">
          <a:xfrm>
            <a:off x="76201" y="3581400"/>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Công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công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suất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của</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dòng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một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đoạn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mạch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tính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như</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thế</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nào</a:t>
            </a:r>
            <a:r>
              <a:rPr lang="en-US" altLang="en-US" sz="2800">
                <a:latin typeface="Times New Roman" panose="02020603050405020304" pitchFamily="18" charset="0"/>
                <a:cs typeface="Times New Roman" panose="02020603050405020304" pitchFamily="18" charset="0"/>
              </a:rPr>
              <a:t>?</a:t>
            </a:r>
          </a:p>
        </p:txBody>
      </p:sp>
      <p:sp>
        <p:nvSpPr>
          <p:cNvPr id="37896" name="Text Box 8"/>
          <p:cNvSpPr txBox="1">
            <a:spLocks noChangeArrowheads="1"/>
          </p:cNvSpPr>
          <p:nvPr/>
        </p:nvSpPr>
        <p:spPr bwMode="auto">
          <a:xfrm>
            <a:off x="111126" y="5295900"/>
            <a:ext cx="880550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Làm</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thế</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nào</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nào</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để</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sử</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dụng</a:t>
            </a:r>
            <a:r>
              <a:rPr lang="en-US" altLang="en-US" sz="2800">
                <a:latin typeface="Times New Roman" panose="02020603050405020304" pitchFamily="18" charset="0"/>
                <a:cs typeface="Times New Roman" panose="02020603050405020304" pitchFamily="18" charset="0"/>
              </a:rPr>
              <a:t> an </a:t>
            </a:r>
            <a:r>
              <a:rPr lang="en-US" altLang="en-US" sz="2800" err="1">
                <a:latin typeface="Times New Roman" panose="02020603050405020304" pitchFamily="18" charset="0"/>
                <a:cs typeface="Times New Roman" panose="02020603050405020304" pitchFamily="18" charset="0"/>
              </a:rPr>
              <a:t>toàn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tiết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kiệm</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năng</a:t>
            </a:r>
            <a:r>
              <a:rPr lang="en-US" altLang="en-US" sz="2800">
                <a:latin typeface="Times New Roman" panose="02020603050405020304" pitchFamily="18" charset="0"/>
                <a:cs typeface="Times New Roman" panose="02020603050405020304" pitchFamily="18" charset="0"/>
              </a:rPr>
              <a:t>?</a:t>
            </a:r>
          </a:p>
        </p:txBody>
      </p:sp>
      <p:sp>
        <p:nvSpPr>
          <p:cNvPr id="37897" name="Text Box 9"/>
          <p:cNvSpPr txBox="1">
            <a:spLocks noChangeArrowheads="1"/>
          </p:cNvSpPr>
          <p:nvPr/>
        </p:nvSpPr>
        <p:spPr bwMode="auto">
          <a:xfrm>
            <a:off x="103188" y="4419600"/>
            <a:ext cx="88131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năng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công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suất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tiêu</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thụ</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của</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một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thiết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bị</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một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trở</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tính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như</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thế</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nào</a:t>
            </a:r>
            <a:r>
              <a:rPr lang="en-US" altLang="en-US" sz="2800">
                <a:latin typeface="Times New Roman" panose="02020603050405020304" pitchFamily="18" charset="0"/>
                <a:cs typeface="Times New Roman" panose="02020603050405020304" pitchFamily="18" charset="0"/>
              </a:rPr>
              <a:t>?</a:t>
            </a:r>
          </a:p>
        </p:txBody>
      </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3280"/>
    </mc:Choice>
    <mc:Fallback>
      <p:transition spd="slow" advTm="4328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47" presetClass="entr" presetSubtype="0" fill="hold" grpId="0" nodeType="withEffect">
                                  <p:stCondLst>
                                    <p:cond delay="0"/>
                                  </p:stCondLst>
                                  <p:childTnLst>
                                    <p:set>
                                      <p:cBhvr>
                                        <p:cTn id="8" dur="1" fill="hold">
                                          <p:stCondLst>
                                            <p:cond delay="0"/>
                                          </p:stCondLst>
                                        </p:cTn>
                                        <p:tgtEl>
                                          <p:spTgt spid="71684"/>
                                        </p:tgtEl>
                                        <p:attrNameLst>
                                          <p:attrName>style.visibility</p:attrName>
                                        </p:attrNameLst>
                                      </p:cBhvr>
                                      <p:to>
                                        <p:strVal val="visible"/>
                                      </p:to>
                                    </p:set>
                                    <p:animEffect transition="in" filter="fade">
                                      <p:cBhvr>
                                        <p:cTn id="9" dur="1000"/>
                                        <p:tgtEl>
                                          <p:spTgt spid="71684"/>
                                        </p:tgtEl>
                                      </p:cBhvr>
                                    </p:animEffect>
                                    <p:anim calcmode="lin" valueType="num">
                                      <p:cBhvr>
                                        <p:cTn id="10" dur="1000" fill="hold"/>
                                        <p:tgtEl>
                                          <p:spTgt spid="71684"/>
                                        </p:tgtEl>
                                        <p:attrNameLst>
                                          <p:attrName>ppt_x</p:attrName>
                                        </p:attrNameLst>
                                      </p:cBhvr>
                                      <p:tavLst>
                                        <p:tav tm="0">
                                          <p:val>
                                            <p:strVal val="#ppt_x"/>
                                          </p:val>
                                        </p:tav>
                                        <p:tav tm="100000">
                                          <p:val>
                                            <p:strVal val="#ppt_x"/>
                                          </p:val>
                                        </p:tav>
                                      </p:tavLst>
                                    </p:anim>
                                    <p:anim calcmode="lin" valueType="num">
                                      <p:cBhvr>
                                        <p:cTn id="11" dur="1000" fill="hold"/>
                                        <p:tgtEl>
                                          <p:spTgt spid="7168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7892"/>
                                        </p:tgtEl>
                                        <p:attrNameLst>
                                          <p:attrName>style.visibility</p:attrName>
                                        </p:attrNameLst>
                                      </p:cBhvr>
                                      <p:to>
                                        <p:strVal val="visible"/>
                                      </p:to>
                                    </p:set>
                                    <p:animEffect transition="in" filter="checkerboard(across)">
                                      <p:cBhvr>
                                        <p:cTn id="16" dur="500"/>
                                        <p:tgtEl>
                                          <p:spTgt spid="3789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7894"/>
                                        </p:tgtEl>
                                        <p:attrNameLst>
                                          <p:attrName>style.visibility</p:attrName>
                                        </p:attrNameLst>
                                      </p:cBhvr>
                                      <p:to>
                                        <p:strVal val="visible"/>
                                      </p:to>
                                    </p:set>
                                    <p:animEffect transition="in" filter="checkerboard(across)">
                                      <p:cBhvr>
                                        <p:cTn id="19" dur="500"/>
                                        <p:tgtEl>
                                          <p:spTgt spid="3789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7895"/>
                                        </p:tgtEl>
                                        <p:attrNameLst>
                                          <p:attrName>style.visibility</p:attrName>
                                        </p:attrNameLst>
                                      </p:cBhvr>
                                      <p:to>
                                        <p:strVal val="visible"/>
                                      </p:to>
                                    </p:set>
                                    <p:animEffect transition="in" filter="checkerboard(across)">
                                      <p:cBhvr>
                                        <p:cTn id="22" dur="500"/>
                                        <p:tgtEl>
                                          <p:spTgt spid="3789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7897"/>
                                        </p:tgtEl>
                                        <p:attrNameLst>
                                          <p:attrName>style.visibility</p:attrName>
                                        </p:attrNameLst>
                                      </p:cBhvr>
                                      <p:to>
                                        <p:strVal val="visible"/>
                                      </p:to>
                                    </p:set>
                                    <p:animEffect transition="in" filter="checkerboard(across)">
                                      <p:cBhvr>
                                        <p:cTn id="25" dur="500"/>
                                        <p:tgtEl>
                                          <p:spTgt spid="3789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7896"/>
                                        </p:tgtEl>
                                        <p:attrNameLst>
                                          <p:attrName>style.visibility</p:attrName>
                                        </p:attrNameLst>
                                      </p:cBhvr>
                                      <p:to>
                                        <p:strVal val="visible"/>
                                      </p:to>
                                    </p:set>
                                    <p:animEffect transition="in" filter="checkerboard(across)">
                                      <p:cBhvr>
                                        <p:cTn id="28"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3"/>
                </p:tgtEl>
              </p:cMediaNode>
            </p:audio>
          </p:childTnLst>
        </p:cTn>
      </p:par>
    </p:tnLst>
    <p:bldLst>
      <p:bldP spid="71684" grpId="0"/>
      <p:bldP spid="37892" grpId="0"/>
      <p:bldP spid="37894" grpId="0"/>
      <p:bldP spid="37895" grpId="0"/>
      <p:bldP spid="37896" grpId="0"/>
      <p:bldP spid="378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842" y="1219200"/>
            <a:ext cx="5890315" cy="4038600"/>
          </a:xfrm>
          <a:prstGeom prst="rect">
            <a:avLst/>
          </a:prstGeom>
          <a:solidFill>
            <a:schemeClr val="bg1"/>
          </a:solidFill>
          <a:ln w="9525">
            <a:solidFill>
              <a:schemeClr val="bg1"/>
            </a:solid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204349"/>
      </p:ext>
    </p:extLst>
  </p:cSld>
  <p:clrMapOvr>
    <a:masterClrMapping/>
  </p:clrMapOvr>
  <mc:AlternateContent xmlns:mc="http://schemas.openxmlformats.org/markup-compatibility/2006">
    <mc:Choice xmlns:p14="http://schemas.microsoft.com/office/powerpoint/2010/main" Requires="p14">
      <p:transition spd="slow" p14:dur="2000" advTm="5352"/>
    </mc:Choice>
    <mc:Fallback>
      <p:transition spd="slow" advTm="5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8" name="Text Box 10"/>
          <p:cNvSpPr txBox="1">
            <a:spLocks noChangeArrowheads="1"/>
          </p:cNvSpPr>
          <p:nvPr/>
        </p:nvSpPr>
        <p:spPr bwMode="auto">
          <a:xfrm>
            <a:off x="446110" y="2248700"/>
            <a:ext cx="8001000" cy="3108543"/>
          </a:xfrm>
          <a:prstGeom prst="rect">
            <a:avLst/>
          </a:prstGeom>
          <a:noFill/>
          <a:ln w="76200" cmpd="tri">
            <a:solidFill>
              <a:srgbClr val="66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 Cường độ dòng điện chạy qua một dây dẫn tỉ lệ thuận với hiệu điện thế đặt vào hai đầu dây dẫn đó.</a:t>
            </a:r>
          </a:p>
          <a:p>
            <a:pPr algn="just" eaLnBrk="1" hangingPunct="1">
              <a:spcBef>
                <a:spcPct val="50000"/>
              </a:spcBef>
            </a:pPr>
            <a:endParaRPr lang="en-US" altLang="en-US" sz="2800">
              <a:latin typeface="Times New Roman" panose="02020603050405020304" pitchFamily="18" charset="0"/>
              <a:cs typeface="Times New Roman" panose="02020603050405020304" pitchFamily="18" charset="0"/>
            </a:endParaRPr>
          </a:p>
          <a:p>
            <a:pPr algn="just" eaLnBrk="1" hangingPunct="1">
              <a:spcBef>
                <a:spcPct val="50000"/>
              </a:spcBef>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 Đồ thị biểu diễn sự thay đổi của cường độ dòng điện theo hiệu điện thế giữa hai đầu dây dẫn là một đường thẳng đi qua gốc toạ độ (U = 0, I = 0).</a:t>
            </a:r>
          </a:p>
        </p:txBody>
      </p:sp>
      <p:sp>
        <p:nvSpPr>
          <p:cNvPr id="27659" name="WordArt 11"/>
          <p:cNvSpPr>
            <a:spLocks noChangeArrowheads="1" noChangeShapeType="1" noTextEdit="1"/>
          </p:cNvSpPr>
          <p:nvPr/>
        </p:nvSpPr>
        <p:spPr bwMode="auto">
          <a:xfrm>
            <a:off x="1981200" y="381000"/>
            <a:ext cx="5029200" cy="1219200"/>
          </a:xfrm>
          <a:prstGeom prst="rect">
            <a:avLst/>
          </a:prstGeom>
        </p:spPr>
        <p:txBody>
          <a:bodyPr wrap="none" fromWordArt="1">
            <a:prstTxWarp prst="textWave2">
              <a:avLst>
                <a:gd name="adj1" fmla="val 13005"/>
                <a:gd name="adj2" fmla="val 0"/>
              </a:avLst>
            </a:prstTxWarp>
          </a:bodyPr>
          <a:lstStyle/>
          <a:p>
            <a:pPr algn="ctr"/>
            <a:r>
              <a:rPr lang="en-US" sz="3600" kern="10">
                <a:ln w="9525">
                  <a:solidFill>
                    <a:srgbClr val="FF0000"/>
                  </a:solidFill>
                  <a:round/>
                  <a:headEnd/>
                  <a:tailEnd/>
                </a:ln>
                <a:solidFill>
                  <a:srgbClr val="FFFF99"/>
                </a:solidFill>
                <a:latin typeface="Arial"/>
                <a:cs typeface="Arial"/>
              </a:rPr>
              <a:t>GHI NHỚ</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5FA369-04BE-4B97-9EAE-41EFF1293E39}"/>
                  </a:ext>
                </a:extLst>
              </p:cNvPr>
              <p:cNvSpPr txBox="1"/>
              <p:nvPr/>
            </p:nvSpPr>
            <p:spPr>
              <a:xfrm>
                <a:off x="3200400" y="3124200"/>
                <a:ext cx="1600200" cy="877100"/>
              </a:xfrm>
              <a:prstGeom prst="rect">
                <a:avLst/>
              </a:prstGeom>
              <a:noFill/>
              <a:ln w="19050">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00FF"/>
                              </a:solidFill>
                              <a:latin typeface="Cambria Math" panose="02040503050406030204" pitchFamily="18" charset="0"/>
                            </a:rPr>
                          </m:ctrlPr>
                        </m:fPr>
                        <m:num>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num>
                        <m:den>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2</m:t>
                              </m:r>
                            </m:sub>
                          </m:sSub>
                        </m:den>
                      </m:f>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1</m:t>
                              </m:r>
                            </m:sub>
                          </m:sSub>
                        </m:num>
                        <m:den>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2</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15FA369-04BE-4B97-9EAE-41EFF1293E39}"/>
                  </a:ext>
                </a:extLst>
              </p:cNvPr>
              <p:cNvSpPr txBox="1">
                <a:spLocks noRot="1" noChangeAspect="1" noMove="1" noResize="1" noEditPoints="1" noAdjustHandles="1" noChangeArrowheads="1" noChangeShapeType="1" noTextEdit="1"/>
              </p:cNvSpPr>
              <p:nvPr/>
            </p:nvSpPr>
            <p:spPr>
              <a:xfrm>
                <a:off x="3200400" y="3124200"/>
                <a:ext cx="1600200" cy="877100"/>
              </a:xfrm>
              <a:prstGeom prst="rect">
                <a:avLst/>
              </a:prstGeom>
              <a:blipFill>
                <a:blip r:embed="rId4"/>
                <a:stretch>
                  <a:fillRect/>
                </a:stretch>
              </a:blipFill>
              <a:ln w="19050">
                <a:noFill/>
              </a:ln>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7499">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27659"/>
                                        </p:tgtEl>
                                        <p:attrNameLst>
                                          <p:attrName>style.visibility</p:attrName>
                                        </p:attrNameLst>
                                      </p:cBhvr>
                                      <p:to>
                                        <p:strVal val="visible"/>
                                      </p:to>
                                    </p:set>
                                    <p:animEffect transition="in" filter="wipe(down)">
                                      <p:cBhvr>
                                        <p:cTn id="9" dur="500"/>
                                        <p:tgtEl>
                                          <p:spTgt spid="27659"/>
                                        </p:tgtEl>
                                      </p:cBhvr>
                                    </p:animEffect>
                                  </p:childTnLst>
                                </p:cTn>
                              </p:par>
                            </p:childTnLst>
                          </p:cTn>
                        </p:par>
                        <p:par>
                          <p:cTn id="10" fill="hold" nodeType="afterGroup">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7658"/>
                                        </p:tgtEl>
                                        <p:attrNameLst>
                                          <p:attrName>style.visibility</p:attrName>
                                        </p:attrNameLst>
                                      </p:cBhvr>
                                      <p:to>
                                        <p:strVal val="visible"/>
                                      </p:to>
                                    </p:set>
                                    <p:animEffect transition="in" filter="wedge">
                                      <p:cBhvr>
                                        <p:cTn id="13" dur="2000"/>
                                        <p:tgtEl>
                                          <p:spTgt spid="2765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7658" grpId="0" animBg="1"/>
      <p:bldP spid="2765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WordArt 9"/>
          <p:cNvSpPr>
            <a:spLocks noChangeArrowheads="1" noChangeShapeType="1" noTextEdit="1"/>
          </p:cNvSpPr>
          <p:nvPr/>
        </p:nvSpPr>
        <p:spPr bwMode="auto">
          <a:xfrm>
            <a:off x="1371600" y="0"/>
            <a:ext cx="6705600" cy="1143000"/>
          </a:xfrm>
          <a:prstGeom prst="rect">
            <a:avLst/>
          </a:prstGeom>
        </p:spPr>
        <p:txBody>
          <a:bodyPr wrap="none" fromWordArt="1">
            <a:prstTxWarp prst="textWave2">
              <a:avLst>
                <a:gd name="adj1" fmla="val 13005"/>
                <a:gd name="adj2" fmla="val 0"/>
              </a:avLst>
            </a:prstTxWarp>
          </a:bodyPr>
          <a:lstStyle/>
          <a:p>
            <a:pPr algn="ctr"/>
            <a:r>
              <a:rPr lang="pt-BR" sz="3600" kern="10">
                <a:ln w="9525">
                  <a:solidFill>
                    <a:srgbClr val="FF0000"/>
                  </a:solidFill>
                  <a:round/>
                  <a:headEnd/>
                  <a:tailEnd/>
                </a:ln>
                <a:solidFill>
                  <a:srgbClr val="FFFF99"/>
                </a:solidFill>
                <a:latin typeface="Arial"/>
                <a:cs typeface="Arial"/>
              </a:rPr>
              <a:t>Có thể em chưa biết</a:t>
            </a:r>
            <a:endParaRPr lang="en-US" sz="3600" kern="10">
              <a:ln w="9525">
                <a:solidFill>
                  <a:srgbClr val="FF0000"/>
                </a:solidFill>
                <a:round/>
                <a:headEnd/>
                <a:tailEnd/>
              </a:ln>
              <a:solidFill>
                <a:srgbClr val="FFFF99"/>
              </a:solidFill>
              <a:latin typeface="Arial"/>
              <a:cs typeface="Arial"/>
            </a:endParaRPr>
          </a:p>
        </p:txBody>
      </p:sp>
      <p:pic>
        <p:nvPicPr>
          <p:cNvPr id="30730" name="Picture 10" descr="ohm"/>
          <p:cNvPicPr>
            <a:picLocks noChangeAspect="1" noChangeArrowheads="1"/>
          </p:cNvPicPr>
          <p:nvPr/>
        </p:nvPicPr>
        <p:blipFill>
          <a:blip r:embed="rId5">
            <a:lum contrast="30000"/>
            <a:grayscl/>
            <a:extLst>
              <a:ext uri="{28A0092B-C50C-407E-A947-70E740481C1C}">
                <a14:useLocalDpi xmlns:a14="http://schemas.microsoft.com/office/drawing/2010/main" val="0"/>
              </a:ext>
            </a:extLst>
          </a:blip>
          <a:srcRect/>
          <a:stretch>
            <a:fillRect/>
          </a:stretch>
        </p:blipFill>
        <p:spPr bwMode="auto">
          <a:xfrm>
            <a:off x="914400" y="1230083"/>
            <a:ext cx="2743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ohm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153883"/>
            <a:ext cx="2895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12"/>
          <p:cNvSpPr txBox="1">
            <a:spLocks noChangeArrowheads="1"/>
          </p:cNvSpPr>
          <p:nvPr/>
        </p:nvSpPr>
        <p:spPr bwMode="auto">
          <a:xfrm>
            <a:off x="152399" y="3669495"/>
            <a:ext cx="876300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461963" algn="just" eaLnBrk="1" hangingPunct="1">
              <a:spcBef>
                <a:spcPct val="50000"/>
              </a:spcBef>
            </a:pPr>
            <a:r>
              <a:rPr lang="en-US" altLang="en-US" sz="2400">
                <a:latin typeface="Times New Roman" panose="02020603050405020304" pitchFamily="18" charset="0"/>
                <a:cs typeface="Times New Roman" panose="02020603050405020304" pitchFamily="18" charset="0"/>
              </a:rPr>
              <a:t>Nhà vật lí học người Đức Georg Simon Ohm (G .S . Ôm 1789 - 1854) Tìm ra định luật nói về mối quan hệ giữa cường độ dòng điện vào hiệu điện thế và điện trở của dây (Định luật Ôm) khi còn là giáo viên dạy vật lí ở một tỉnh lẻ năm 1827. Năm 1876; 49 năm sau khi công bố định luật của mình thì viện hàn lâm khoa học nước Anh đã thành lập 1 uỷ ban đặc biệt để kiểm tra định luật Ôm một cách chính xác. Cho tới TK XIX  mới được công nhận trên toàn thế giới và được ứng dụng rộng rãi cho tới ngày nay ...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41522">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4" presetClass="entr" presetSubtype="0" fill="hold" grpId="0" nodeType="afterEffect">
                                  <p:stCondLst>
                                    <p:cond delay="0"/>
                                  </p:stCondLst>
                                  <p:childTnLst>
                                    <p:set>
                                      <p:cBhvr>
                                        <p:cTn id="9" dur="1" fill="hold">
                                          <p:stCondLst>
                                            <p:cond delay="0"/>
                                          </p:stCondLst>
                                        </p:cTn>
                                        <p:tgtEl>
                                          <p:spTgt spid="30729"/>
                                        </p:tgtEl>
                                        <p:attrNameLst>
                                          <p:attrName>style.visibility</p:attrName>
                                        </p:attrNameLst>
                                      </p:cBhvr>
                                      <p:to>
                                        <p:strVal val="visible"/>
                                      </p:to>
                                    </p:set>
                                    <p:anim to="" calcmode="lin" valueType="num">
                                      <p:cBhvr>
                                        <p:cTn id="10" dur="1" fill="hold"/>
                                        <p:tgtEl>
                                          <p:spTgt spid="30729"/>
                                        </p:tgtEl>
                                        <p:attrNameLst>
                                          <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nodeType="clickEffect">
                                  <p:stCondLst>
                                    <p:cond delay="0"/>
                                  </p:stCondLst>
                                  <p:childTnLst>
                                    <p:set>
                                      <p:cBhvr>
                                        <p:cTn id="14" dur="1" fill="hold">
                                          <p:stCondLst>
                                            <p:cond delay="0"/>
                                          </p:stCondLst>
                                        </p:cTn>
                                        <p:tgtEl>
                                          <p:spTgt spid="30730"/>
                                        </p:tgtEl>
                                        <p:attrNameLst>
                                          <p:attrName>style.visibility</p:attrName>
                                        </p:attrNameLst>
                                      </p:cBhvr>
                                      <p:to>
                                        <p:strVal val="visible"/>
                                      </p:to>
                                    </p:set>
                                    <p:animEffect transition="in" filter="wedge">
                                      <p:cBhvr>
                                        <p:cTn id="15" dur="2000"/>
                                        <p:tgtEl>
                                          <p:spTgt spid="30730"/>
                                        </p:tgtEl>
                                      </p:cBhvr>
                                    </p:animEffect>
                                  </p:childTnLst>
                                </p:cTn>
                              </p:par>
                              <p:par>
                                <p:cTn id="16" presetID="20" presetClass="entr" presetSubtype="0" fill="hold" nodeType="withEffect">
                                  <p:stCondLst>
                                    <p:cond delay="0"/>
                                  </p:stCondLst>
                                  <p:childTnLst>
                                    <p:set>
                                      <p:cBhvr>
                                        <p:cTn id="17" dur="1" fill="hold">
                                          <p:stCondLst>
                                            <p:cond delay="0"/>
                                          </p:stCondLst>
                                        </p:cTn>
                                        <p:tgtEl>
                                          <p:spTgt spid="30731"/>
                                        </p:tgtEl>
                                        <p:attrNameLst>
                                          <p:attrName>style.visibility</p:attrName>
                                        </p:attrNameLst>
                                      </p:cBhvr>
                                      <p:to>
                                        <p:strVal val="visible"/>
                                      </p:to>
                                    </p:set>
                                    <p:animEffect transition="in" filter="wedge">
                                      <p:cBhvr>
                                        <p:cTn id="18" dur="2000"/>
                                        <p:tgtEl>
                                          <p:spTgt spid="30731"/>
                                        </p:tgtEl>
                                      </p:cBhvr>
                                    </p:animEffect>
                                  </p:childTnLst>
                                </p:cTn>
                              </p:par>
                            </p:childTnLst>
                          </p:cTn>
                        </p:par>
                        <p:par>
                          <p:cTn id="19" fill="hold" nodeType="afterGroup">
                            <p:stCondLst>
                              <p:cond delay="2000"/>
                            </p:stCondLst>
                            <p:childTnLst>
                              <p:par>
                                <p:cTn id="20" presetID="8" presetClass="entr" presetSubtype="16" fill="hold" nodeType="afterEffect">
                                  <p:stCondLst>
                                    <p:cond delay="0"/>
                                  </p:stCondLst>
                                  <p:childTnLst>
                                    <p:set>
                                      <p:cBhvr>
                                        <p:cTn id="21" dur="1" fill="hold">
                                          <p:stCondLst>
                                            <p:cond delay="0"/>
                                          </p:stCondLst>
                                        </p:cTn>
                                        <p:tgtEl>
                                          <p:spTgt spid="30732">
                                            <p:txEl>
                                              <p:pRg st="0" end="0"/>
                                            </p:txEl>
                                          </p:spTgt>
                                        </p:tgtEl>
                                        <p:attrNameLst>
                                          <p:attrName>style.visibility</p:attrName>
                                        </p:attrNameLst>
                                      </p:cBhvr>
                                      <p:to>
                                        <p:strVal val="visible"/>
                                      </p:to>
                                    </p:set>
                                    <p:animEffect transition="in" filter="diamond(in)">
                                      <p:cBhvr>
                                        <p:cTn id="22" dur="2000"/>
                                        <p:tgtEl>
                                          <p:spTgt spid="307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07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44000" cy="6858000"/>
            <a:chOff x="0" y="0"/>
            <a:chExt cx="5760" cy="4320"/>
          </a:xfrm>
        </p:grpSpPr>
        <p:pic>
          <p:nvPicPr>
            <p:cNvPr id="99333" name="Picture 3"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9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4"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 y="3504"/>
              <a:ext cx="124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Line 5"/>
            <p:cNvSpPr>
              <a:spLocks noChangeShapeType="1"/>
            </p:cNvSpPr>
            <p:nvPr/>
          </p:nvSpPr>
          <p:spPr bwMode="auto">
            <a:xfrm>
              <a:off x="1296" y="240"/>
              <a:ext cx="3888" cy="0"/>
            </a:xfrm>
            <a:prstGeom prst="line">
              <a:avLst/>
            </a:prstGeom>
            <a:noFill/>
            <a:ln w="76200" cmpd="tri">
              <a:solidFill>
                <a:srgbClr val="FF0000"/>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99336" name="Line 6"/>
            <p:cNvSpPr>
              <a:spLocks noChangeShapeType="1"/>
            </p:cNvSpPr>
            <p:nvPr/>
          </p:nvSpPr>
          <p:spPr bwMode="auto">
            <a:xfrm>
              <a:off x="240" y="4176"/>
              <a:ext cx="4272" cy="0"/>
            </a:xfrm>
            <a:prstGeom prst="line">
              <a:avLst/>
            </a:prstGeom>
            <a:noFill/>
            <a:ln w="76200" cmpd="tri">
              <a:solidFill>
                <a:srgbClr val="FF0000"/>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99337" name="Line 7"/>
            <p:cNvSpPr>
              <a:spLocks noChangeShapeType="1"/>
            </p:cNvSpPr>
            <p:nvPr/>
          </p:nvSpPr>
          <p:spPr bwMode="auto">
            <a:xfrm flipV="1">
              <a:off x="144" y="720"/>
              <a:ext cx="0" cy="3360"/>
            </a:xfrm>
            <a:prstGeom prst="line">
              <a:avLst/>
            </a:prstGeom>
            <a:noFill/>
            <a:ln w="76200" cmpd="tri">
              <a:solidFill>
                <a:srgbClr val="FF0000"/>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99338" name="Line 8"/>
            <p:cNvSpPr>
              <a:spLocks noChangeShapeType="1"/>
            </p:cNvSpPr>
            <p:nvPr/>
          </p:nvSpPr>
          <p:spPr bwMode="auto">
            <a:xfrm flipV="1">
              <a:off x="5520" y="144"/>
              <a:ext cx="0" cy="3360"/>
            </a:xfrm>
            <a:prstGeom prst="line">
              <a:avLst/>
            </a:prstGeom>
            <a:noFill/>
            <a:ln w="76200" cmpd="tri">
              <a:solidFill>
                <a:srgbClr val="FF0000"/>
              </a:solidFill>
              <a:round/>
              <a:headEnd/>
              <a:tailEnd/>
            </a:ln>
            <a:effectLst>
              <a:outerShdw dist="107763" dir="189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99331" name="WordArt 12"/>
          <p:cNvSpPr>
            <a:spLocks noChangeArrowheads="1" noChangeShapeType="1" noTextEdit="1"/>
          </p:cNvSpPr>
          <p:nvPr/>
        </p:nvSpPr>
        <p:spPr bwMode="auto">
          <a:xfrm>
            <a:off x="3048000" y="609600"/>
            <a:ext cx="3200400" cy="5238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a:cs typeface="Arial"/>
              </a:rPr>
              <a:t>DẶN DÒ</a:t>
            </a:r>
          </a:p>
        </p:txBody>
      </p:sp>
      <p:sp>
        <p:nvSpPr>
          <p:cNvPr id="99332" name="Text Box 13"/>
          <p:cNvSpPr txBox="1">
            <a:spLocks noChangeArrowheads="1"/>
          </p:cNvSpPr>
          <p:nvPr/>
        </p:nvSpPr>
        <p:spPr bwMode="auto">
          <a:xfrm>
            <a:off x="457199" y="1350962"/>
            <a:ext cx="8001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buFontTx/>
              <a:buBlip>
                <a:blip r:embed="rId5"/>
              </a:buBlip>
            </a:pPr>
            <a:r>
              <a:rPr lang="en-US" altLang="en-US" sz="2800" b="1">
                <a:latin typeface="Times New Roman" panose="02020603050405020304" pitchFamily="18" charset="0"/>
                <a:cs typeface="Times New Roman" panose="02020603050405020304" pitchFamily="18" charset="0"/>
              </a:rPr>
              <a:t>Học thuộc ghi nhớ. </a:t>
            </a:r>
          </a:p>
          <a:p>
            <a:pPr algn="just" eaLnBrk="1" hangingPunct="1">
              <a:spcBef>
                <a:spcPct val="50000"/>
              </a:spcBef>
              <a:buFontTx/>
              <a:buBlip>
                <a:blip r:embed="rId5"/>
              </a:buBlip>
            </a:pPr>
            <a:r>
              <a:rPr lang="en-US" altLang="en-US" sz="2800" b="1">
                <a:latin typeface="Times New Roman" panose="02020603050405020304" pitchFamily="18" charset="0"/>
                <a:cs typeface="Times New Roman" panose="02020603050405020304" pitchFamily="18" charset="0"/>
              </a:rPr>
              <a:t>Làm các bài tập 3, 4, 5 SGK trang 11.</a:t>
            </a:r>
          </a:p>
          <a:p>
            <a:pPr algn="just" eaLnBrk="1" hangingPunct="1">
              <a:spcBef>
                <a:spcPct val="50000"/>
              </a:spcBef>
              <a:buFontTx/>
              <a:buBlip>
                <a:blip r:embed="rId5"/>
              </a:buBlip>
            </a:pPr>
            <a:r>
              <a:rPr lang="en-US" altLang="en-US" sz="2800" b="1">
                <a:latin typeface="Times New Roman" panose="02020603050405020304" pitchFamily="18" charset="0"/>
                <a:cs typeface="Times New Roman" panose="02020603050405020304" pitchFamily="18" charset="0"/>
              </a:rPr>
              <a:t>Đọc trước bài học mới – Chủ đề 2: Điện trở của dây dẫn - Định luật Ohm (Ôm).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1453">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EN.gif"/>
          <p:cNvPicPr>
            <a:picLocks noChangeAspect="1"/>
          </p:cNvPicPr>
          <p:nvPr/>
        </p:nvPicPr>
        <p:blipFill>
          <a:blip r:embed="rId5"/>
          <a:stretch>
            <a:fillRect/>
          </a:stretch>
        </p:blipFill>
        <p:spPr>
          <a:xfrm>
            <a:off x="4402667" y="457200"/>
            <a:ext cx="4741333" cy="2590800"/>
          </a:xfrm>
          <a:prstGeom prst="rect">
            <a:avLst/>
          </a:prstGeom>
          <a:ln>
            <a:noFill/>
          </a:ln>
          <a:effectLst>
            <a:softEdge rad="112500"/>
          </a:effectLst>
        </p:spPr>
      </p:pic>
      <p:pic>
        <p:nvPicPr>
          <p:cNvPr id="7270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025246"/>
            <a:ext cx="5791200" cy="235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190500" y="621771"/>
            <a:ext cx="3733800" cy="2332037"/>
          </a:xfrm>
          <a:prstGeom prst="wedgeRectCallout">
            <a:avLst>
              <a:gd name="adj1" fmla="val 88367"/>
              <a:gd name="adj2" fmla="val -13972"/>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r>
              <a:rPr lang="en-US" sz="2400">
                <a:solidFill>
                  <a:srgbClr val="000000"/>
                </a:solidFill>
                <a:latin typeface="Times New Roman" panose="02020603050405020304" pitchFamily="18" charset="0"/>
                <a:cs typeface="Times New Roman" panose="02020603050405020304" pitchFamily="18" charset="0"/>
              </a:rPr>
              <a:t>* Ở </a:t>
            </a:r>
            <a:r>
              <a:rPr lang="en-US" sz="2400" err="1">
                <a:solidFill>
                  <a:srgbClr val="000000"/>
                </a:solidFill>
                <a:latin typeface="Times New Roman" panose="02020603050405020304" pitchFamily="18" charset="0"/>
                <a:cs typeface="Times New Roman" panose="02020603050405020304" pitchFamily="18" charset="0"/>
              </a:rPr>
              <a:t>lớp</a:t>
            </a:r>
            <a:r>
              <a:rPr lang="en-US" sz="2400">
                <a:solidFill>
                  <a:srgbClr val="000000"/>
                </a:solidFill>
                <a:latin typeface="Times New Roman" panose="02020603050405020304" pitchFamily="18" charset="0"/>
                <a:cs typeface="Times New Roman" panose="02020603050405020304" pitchFamily="18" charset="0"/>
              </a:rPr>
              <a:t> 7 ta </a:t>
            </a:r>
            <a:r>
              <a:rPr lang="en-US" sz="2400" err="1">
                <a:solidFill>
                  <a:srgbClr val="000000"/>
                </a:solidFill>
                <a:latin typeface="Times New Roman" panose="02020603050405020304" pitchFamily="18" charset="0"/>
                <a:cs typeface="Times New Roman" panose="02020603050405020304" pitchFamily="18" charset="0"/>
              </a:rPr>
              <a:t>đã</a:t>
            </a:r>
            <a:r>
              <a:rPr lang="en-US" sz="2400">
                <a:solidFill>
                  <a:srgbClr val="000000"/>
                </a:solidFill>
                <a:latin typeface="Times New Roman" panose="02020603050405020304" pitchFamily="18" charset="0"/>
                <a:cs typeface="Times New Roman" panose="02020603050405020304" pitchFamily="18" charset="0"/>
              </a:rPr>
              <a:t> biết, khi </a:t>
            </a:r>
            <a:r>
              <a:rPr lang="en-US" sz="2400" err="1">
                <a:solidFill>
                  <a:srgbClr val="000000"/>
                </a:solidFill>
                <a:latin typeface="Times New Roman" panose="02020603050405020304" pitchFamily="18" charset="0"/>
                <a:cs typeface="Times New Roman" panose="02020603050405020304" pitchFamily="18" charset="0"/>
              </a:rPr>
              <a:t>hiệu</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điện</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thế</a:t>
            </a:r>
            <a:r>
              <a:rPr lang="en-US" sz="2400">
                <a:solidFill>
                  <a:srgbClr val="000000"/>
                </a:solidFill>
                <a:latin typeface="Times New Roman" panose="02020603050405020304" pitchFamily="18" charset="0"/>
                <a:cs typeface="Times New Roman" panose="02020603050405020304" pitchFamily="18" charset="0"/>
              </a:rPr>
              <a:t> </a:t>
            </a:r>
            <a:r>
              <a:rPr lang="en-US" sz="2400">
                <a:solidFill>
                  <a:srgbClr val="1A04C0"/>
                </a:solidFill>
                <a:latin typeface="Times New Roman" panose="02020603050405020304" pitchFamily="18" charset="0"/>
                <a:cs typeface="Times New Roman" panose="02020603050405020304" pitchFamily="18" charset="0"/>
              </a:rPr>
              <a:t>(</a:t>
            </a:r>
            <a:r>
              <a:rPr lang="en-US" sz="2400">
                <a:solidFill>
                  <a:srgbClr val="FF0000"/>
                </a:solidFill>
                <a:latin typeface="Times New Roman" panose="02020603050405020304" pitchFamily="18" charset="0"/>
                <a:cs typeface="Times New Roman" panose="02020603050405020304" pitchFamily="18" charset="0"/>
              </a:rPr>
              <a:t>U</a:t>
            </a:r>
            <a:r>
              <a:rPr lang="en-US" sz="2400">
                <a:solidFill>
                  <a:srgbClr val="1A04C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đặt</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hai</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đầu</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bóng</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đèn</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càng</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lớn</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thì</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dòng</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điện</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chạy</a:t>
            </a:r>
            <a:r>
              <a:rPr lang="en-US" sz="2400">
                <a:solidFill>
                  <a:srgbClr val="000000"/>
                </a:solidFill>
                <a:latin typeface="Times New Roman" panose="02020603050405020304" pitchFamily="18" charset="0"/>
                <a:cs typeface="Times New Roman" panose="02020603050405020304" pitchFamily="18" charset="0"/>
              </a:rPr>
              <a:t> qua </a:t>
            </a:r>
            <a:r>
              <a:rPr lang="en-US" sz="2400" err="1">
                <a:solidFill>
                  <a:srgbClr val="000000"/>
                </a:solidFill>
                <a:latin typeface="Times New Roman" panose="02020603050405020304" pitchFamily="18" charset="0"/>
                <a:cs typeface="Times New Roman" panose="02020603050405020304" pitchFamily="18" charset="0"/>
              </a:rPr>
              <a:t>bóng</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đèn</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có</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cường</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độ</a:t>
            </a:r>
            <a:r>
              <a:rPr lang="en-US" sz="2400">
                <a:solidFill>
                  <a:srgbClr val="000000"/>
                </a:solidFill>
                <a:latin typeface="Times New Roman" panose="02020603050405020304" pitchFamily="18" charset="0"/>
                <a:cs typeface="Times New Roman" panose="02020603050405020304" pitchFamily="18" charset="0"/>
              </a:rPr>
              <a:t> </a:t>
            </a:r>
            <a:r>
              <a:rPr lang="en-US" sz="2400">
                <a:solidFill>
                  <a:srgbClr val="1A04C0"/>
                </a:solidFill>
                <a:latin typeface="Times New Roman" panose="02020603050405020304" pitchFamily="18" charset="0"/>
                <a:cs typeface="Times New Roman" panose="02020603050405020304" pitchFamily="18" charset="0"/>
              </a:rPr>
              <a:t>(</a:t>
            </a:r>
            <a:r>
              <a:rPr lang="en-US" sz="2400">
                <a:solidFill>
                  <a:srgbClr val="FF0000"/>
                </a:solidFill>
                <a:latin typeface="Times New Roman" panose="02020603050405020304" pitchFamily="18" charset="0"/>
                <a:cs typeface="Times New Roman" panose="02020603050405020304" pitchFamily="18" charset="0"/>
              </a:rPr>
              <a:t>I</a:t>
            </a:r>
            <a:r>
              <a:rPr lang="en-US" sz="2400">
                <a:solidFill>
                  <a:srgbClr val="1A04C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càng</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lớn</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và</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đèn</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càng</a:t>
            </a:r>
            <a:r>
              <a:rPr lang="en-US" sz="240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sáng</a:t>
            </a:r>
            <a:r>
              <a:rPr lang="en-US" sz="2400">
                <a:solidFill>
                  <a:srgbClr val="00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184758AE-6F4F-412E-9419-B7191F76BF4C}"/>
              </a:ext>
            </a:extLst>
          </p:cNvPr>
          <p:cNvSpPr txBox="1"/>
          <p:nvPr/>
        </p:nvSpPr>
        <p:spPr>
          <a:xfrm>
            <a:off x="228600" y="5604933"/>
            <a:ext cx="8686800" cy="830997"/>
          </a:xfrm>
          <a:prstGeom prst="rect">
            <a:avLst/>
          </a:prstGeom>
          <a:noFill/>
        </p:spPr>
        <p:txBody>
          <a:bodyPr wrap="square" rtlCol="0">
            <a:spAutoFit/>
          </a:bodyPr>
          <a:lstStyle/>
          <a:p>
            <a:pPr marL="342900" indent="-342900" algn="just" eaLnBrk="0" hangingPunct="0">
              <a:buFont typeface="Wingdings" panose="05000000000000000000" pitchFamily="2" charset="2"/>
              <a:buChar char=""/>
              <a:defRPr/>
            </a:pPr>
            <a:r>
              <a:rPr lang="en-US" sz="2400">
                <a:latin typeface="Times New Roman" panose="02020603050405020304" pitchFamily="18" charset="0"/>
                <a:cs typeface="Times New Roman" panose="02020603050405020304" pitchFamily="18" charset="0"/>
              </a:rPr>
              <a:t> Như vậy cường độ dòng điện chạy qua dây dẫn có tỉ lệ với hiệu điện thế đặt vào hai đầu dây dẫn đó hay không?</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1598"/>
    </mc:Choice>
    <mc:Fallback>
      <p:transition spd="slow" advTm="21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barn(inVertical)">
                                      <p:cBhvr>
                                        <p:cTn id="12" dur="500"/>
                                        <p:tgtEl>
                                          <p:spTgt spid="7270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09600" y="1"/>
            <a:ext cx="8153400"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400" b="1" spc="5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PHẦN I: ĐIỆN HỌC</a:t>
            </a:r>
          </a:p>
        </p:txBody>
      </p:sp>
      <p:sp>
        <p:nvSpPr>
          <p:cNvPr id="4" name="Rectangle 3"/>
          <p:cNvSpPr/>
          <p:nvPr/>
        </p:nvSpPr>
        <p:spPr>
          <a:xfrm>
            <a:off x="228600" y="762000"/>
            <a:ext cx="8763000" cy="1384995"/>
          </a:xfrm>
          <a:prstGeom prst="rect">
            <a:avLst/>
          </a:prstGeom>
        </p:spPr>
        <p:txBody>
          <a:bodyPr wrap="square">
            <a:spAutoFit/>
          </a:bodyPr>
          <a:lstStyle/>
          <a:p>
            <a:pPr algn="ctr" fontAlgn="auto">
              <a:spcBef>
                <a:spcPts val="0"/>
              </a:spcBef>
              <a:spcAft>
                <a:spcPts val="0"/>
              </a:spcAft>
              <a:defRPr/>
            </a:pPr>
            <a:r>
              <a:rPr lang="en-US" sz="2800" b="1" u="sng" cap="all">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itchFamily="18" charset="0"/>
              </a:rPr>
              <a:t>CHỦ ĐỀ 1:</a:t>
            </a:r>
            <a:r>
              <a:rPr lang="en-US" sz="2800" b="1" cap="all">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p>
          <a:p>
            <a:pPr algn="ctr" fontAlgn="auto">
              <a:spcBef>
                <a:spcPts val="0"/>
              </a:spcBef>
              <a:spcAft>
                <a:spcPts val="0"/>
              </a:spcAft>
              <a:defRPr/>
            </a:pPr>
            <a:r>
              <a:rPr lang="en-US" sz="2800" b="1" cap="all">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MỐI LIÊN HỆ GIỮA CƯỜNG ĐỘ DÒNG </a:t>
            </a:r>
            <a:r>
              <a:rPr lang="en-US" sz="2800" b="1" cap="all"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ĐiỆN</a:t>
            </a:r>
            <a:r>
              <a:rPr lang="en-US" sz="2800" b="1" cap="all">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VÀ </a:t>
            </a:r>
            <a:r>
              <a:rPr lang="en-US" sz="2800" b="1" cap="all"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HiỆU</a:t>
            </a:r>
            <a:r>
              <a:rPr lang="en-US" sz="2800" b="1" cap="all">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2800" b="1" cap="all"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ĐiỆN</a:t>
            </a:r>
            <a:r>
              <a:rPr lang="en-US" sz="2800" b="1" cap="all">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THẾ Ở HAI ĐẦU DÂY DẪN</a:t>
            </a:r>
          </a:p>
        </p:txBody>
      </p:sp>
      <p:grpSp>
        <p:nvGrpSpPr>
          <p:cNvPr id="6" name="Group 87"/>
          <p:cNvGrpSpPr>
            <a:grpSpLocks/>
          </p:cNvGrpSpPr>
          <p:nvPr/>
        </p:nvGrpSpPr>
        <p:grpSpPr bwMode="auto">
          <a:xfrm>
            <a:off x="762001" y="3421161"/>
            <a:ext cx="2351239" cy="1962636"/>
            <a:chOff x="839" y="1329"/>
            <a:chExt cx="806" cy="653"/>
          </a:xfrm>
        </p:grpSpPr>
        <p:sp>
          <p:nvSpPr>
            <p:cNvPr id="73751" name="Oval 88"/>
            <p:cNvSpPr>
              <a:spLocks noChangeArrowheads="1"/>
            </p:cNvSpPr>
            <p:nvPr/>
          </p:nvSpPr>
          <p:spPr bwMode="gray">
            <a:xfrm>
              <a:off x="839" y="1569"/>
              <a:ext cx="89" cy="173"/>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2" name="Oval 89"/>
            <p:cNvSpPr>
              <a:spLocks noChangeArrowheads="1"/>
            </p:cNvSpPr>
            <p:nvPr/>
          </p:nvSpPr>
          <p:spPr bwMode="gray">
            <a:xfrm>
              <a:off x="839" y="1569"/>
              <a:ext cx="89" cy="173"/>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3" name="Oval 90"/>
            <p:cNvSpPr>
              <a:spLocks noChangeArrowheads="1"/>
            </p:cNvSpPr>
            <p:nvPr/>
          </p:nvSpPr>
          <p:spPr bwMode="gray">
            <a:xfrm>
              <a:off x="895" y="1569"/>
              <a:ext cx="750" cy="173"/>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4" name="Oval 91"/>
            <p:cNvSpPr>
              <a:spLocks noChangeArrowheads="1"/>
            </p:cNvSpPr>
            <p:nvPr/>
          </p:nvSpPr>
          <p:spPr bwMode="gray">
            <a:xfrm>
              <a:off x="896" y="1569"/>
              <a:ext cx="749" cy="173"/>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5" name="Oval 92"/>
            <p:cNvSpPr>
              <a:spLocks noChangeArrowheads="1"/>
            </p:cNvSpPr>
            <p:nvPr/>
          </p:nvSpPr>
          <p:spPr bwMode="gray">
            <a:xfrm>
              <a:off x="936" y="1569"/>
              <a:ext cx="674" cy="17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6" name="Oval 93"/>
            <p:cNvSpPr>
              <a:spLocks noChangeArrowheads="1"/>
            </p:cNvSpPr>
            <p:nvPr/>
          </p:nvSpPr>
          <p:spPr bwMode="gray">
            <a:xfrm>
              <a:off x="947" y="1329"/>
              <a:ext cx="653" cy="653"/>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7" name="Oval 94"/>
            <p:cNvSpPr>
              <a:spLocks noChangeArrowheads="1"/>
            </p:cNvSpPr>
            <p:nvPr/>
          </p:nvSpPr>
          <p:spPr bwMode="gray">
            <a:xfrm>
              <a:off x="955" y="1333"/>
              <a:ext cx="637" cy="636"/>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8" name="Oval 95"/>
            <p:cNvSpPr>
              <a:spLocks noChangeArrowheads="1"/>
            </p:cNvSpPr>
            <p:nvPr/>
          </p:nvSpPr>
          <p:spPr bwMode="gray">
            <a:xfrm>
              <a:off x="962" y="1339"/>
              <a:ext cx="606" cy="59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grpSp>
      <p:grpSp>
        <p:nvGrpSpPr>
          <p:cNvPr id="16" name="Group 147"/>
          <p:cNvGrpSpPr>
            <a:grpSpLocks/>
          </p:cNvGrpSpPr>
          <p:nvPr/>
        </p:nvGrpSpPr>
        <p:grpSpPr bwMode="auto">
          <a:xfrm rot="-1101588">
            <a:off x="3276599" y="2971927"/>
            <a:ext cx="3962400" cy="562570"/>
            <a:chOff x="1392" y="3228"/>
            <a:chExt cx="3360" cy="360"/>
          </a:xfrm>
        </p:grpSpPr>
        <p:sp>
          <p:nvSpPr>
            <p:cNvPr id="73747" name="Oval 148"/>
            <p:cNvSpPr>
              <a:spLocks noChangeArrowheads="1"/>
            </p:cNvSpPr>
            <p:nvPr/>
          </p:nvSpPr>
          <p:spPr bwMode="gray">
            <a:xfrm>
              <a:off x="1392" y="3234"/>
              <a:ext cx="3350" cy="332"/>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48" name="Oval 149"/>
            <p:cNvSpPr>
              <a:spLocks noChangeArrowheads="1"/>
            </p:cNvSpPr>
            <p:nvPr/>
          </p:nvSpPr>
          <p:spPr bwMode="gray">
            <a:xfrm>
              <a:off x="1392" y="3242"/>
              <a:ext cx="3360" cy="332"/>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49" name="Oval 150"/>
            <p:cNvSpPr>
              <a:spLocks noChangeArrowheads="1"/>
            </p:cNvSpPr>
            <p:nvPr/>
          </p:nvSpPr>
          <p:spPr bwMode="gray">
            <a:xfrm>
              <a:off x="1417" y="3241"/>
              <a:ext cx="3287" cy="334"/>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73750" name="Oval 151"/>
            <p:cNvSpPr>
              <a:spLocks noChangeArrowheads="1"/>
            </p:cNvSpPr>
            <p:nvPr/>
          </p:nvSpPr>
          <p:spPr bwMode="gray">
            <a:xfrm>
              <a:off x="1417" y="3228"/>
              <a:ext cx="3287" cy="360"/>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b="1">
                  <a:solidFill>
                    <a:srgbClr val="000000"/>
                  </a:solidFill>
                  <a:latin typeface="Times New Roman" panose="02020603050405020304" pitchFamily="18" charset="0"/>
                  <a:cs typeface="Times New Roman" pitchFamily="18" charset="0"/>
                </a:rPr>
                <a:t>1.1. Thí nghiệm</a:t>
              </a:r>
            </a:p>
          </p:txBody>
        </p:sp>
      </p:grpSp>
      <p:grpSp>
        <p:nvGrpSpPr>
          <p:cNvPr id="21" name="Group 152"/>
          <p:cNvGrpSpPr>
            <a:grpSpLocks/>
          </p:cNvGrpSpPr>
          <p:nvPr/>
        </p:nvGrpSpPr>
        <p:grpSpPr bwMode="auto">
          <a:xfrm rot="-478277">
            <a:off x="3427413" y="3950127"/>
            <a:ext cx="4114800" cy="576262"/>
            <a:chOff x="1392" y="3220"/>
            <a:chExt cx="3360" cy="368"/>
          </a:xfrm>
        </p:grpSpPr>
        <p:sp>
          <p:nvSpPr>
            <p:cNvPr id="73743" name="Oval 153"/>
            <p:cNvSpPr>
              <a:spLocks noChangeArrowheads="1"/>
            </p:cNvSpPr>
            <p:nvPr/>
          </p:nvSpPr>
          <p:spPr bwMode="gray">
            <a:xfrm>
              <a:off x="1392" y="3220"/>
              <a:ext cx="3350" cy="360"/>
            </a:xfrm>
            <a:prstGeom prst="ellipse">
              <a:avLst/>
            </a:prstGeom>
            <a:gradFill rotWithShape="1">
              <a:gsLst>
                <a:gs pos="0">
                  <a:srgbClr val="FFFFFF"/>
                </a:gs>
                <a:gs pos="50000">
                  <a:srgbClr val="FAAF54"/>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000" b="1">
                <a:solidFill>
                  <a:srgbClr val="000000"/>
                </a:solidFill>
                <a:latin typeface="Times New Roman" panose="02020603050405020304" pitchFamily="18" charset="0"/>
                <a:cs typeface="Times New Roman" pitchFamily="18" charset="0"/>
              </a:endParaRPr>
            </a:p>
          </p:txBody>
        </p:sp>
        <p:sp>
          <p:nvSpPr>
            <p:cNvPr id="73744" name="Oval 154"/>
            <p:cNvSpPr>
              <a:spLocks noChangeArrowheads="1"/>
            </p:cNvSpPr>
            <p:nvPr/>
          </p:nvSpPr>
          <p:spPr bwMode="gray">
            <a:xfrm>
              <a:off x="1392" y="3228"/>
              <a:ext cx="3360" cy="360"/>
            </a:xfrm>
            <a:prstGeom prst="ellipse">
              <a:avLst/>
            </a:prstGeom>
            <a:gradFill rotWithShape="1">
              <a:gsLst>
                <a:gs pos="0">
                  <a:srgbClr val="FAAF54">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000" b="1">
                <a:solidFill>
                  <a:srgbClr val="000000"/>
                </a:solidFill>
                <a:latin typeface="Times New Roman" panose="02020603050405020304" pitchFamily="18" charset="0"/>
                <a:cs typeface="Times New Roman" pitchFamily="18" charset="0"/>
              </a:endParaRPr>
            </a:p>
          </p:txBody>
        </p:sp>
        <p:sp>
          <p:nvSpPr>
            <p:cNvPr id="73745" name="Oval 155"/>
            <p:cNvSpPr>
              <a:spLocks noChangeArrowheads="1"/>
            </p:cNvSpPr>
            <p:nvPr/>
          </p:nvSpPr>
          <p:spPr bwMode="gray">
            <a:xfrm>
              <a:off x="1417" y="3228"/>
              <a:ext cx="3287" cy="360"/>
            </a:xfrm>
            <a:prstGeom prst="ellipse">
              <a:avLst/>
            </a:prstGeom>
            <a:gradFill rotWithShape="1">
              <a:gsLst>
                <a:gs pos="0">
                  <a:srgbClr val="875F2D"/>
                </a:gs>
                <a:gs pos="50000">
                  <a:srgbClr val="FAAF54"/>
                </a:gs>
                <a:gs pos="100000">
                  <a:srgbClr val="875F2D"/>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sz="2000" b="1">
                <a:solidFill>
                  <a:srgbClr val="000000"/>
                </a:solidFill>
                <a:latin typeface="Times New Roman" panose="02020603050405020304" pitchFamily="18" charset="0"/>
                <a:cs typeface="Times New Roman" pitchFamily="18" charset="0"/>
              </a:endParaRPr>
            </a:p>
          </p:txBody>
        </p:sp>
        <p:sp>
          <p:nvSpPr>
            <p:cNvPr id="73746" name="Oval 156"/>
            <p:cNvSpPr>
              <a:spLocks noChangeArrowheads="1"/>
            </p:cNvSpPr>
            <p:nvPr/>
          </p:nvSpPr>
          <p:spPr bwMode="gray">
            <a:xfrm>
              <a:off x="1417" y="3228"/>
              <a:ext cx="3287" cy="360"/>
            </a:xfrm>
            <a:prstGeom prst="ellipse">
              <a:avLst/>
            </a:prstGeom>
            <a:gradFill rotWithShape="1">
              <a:gsLst>
                <a:gs pos="0">
                  <a:srgbClr val="9F6F35"/>
                </a:gs>
                <a:gs pos="100000">
                  <a:srgbClr val="FAAF54">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b="1">
                  <a:solidFill>
                    <a:srgbClr val="000000"/>
                  </a:solidFill>
                  <a:latin typeface="Times New Roman" panose="02020603050405020304" pitchFamily="18" charset="0"/>
                  <a:cs typeface="Times New Roman" pitchFamily="18" charset="0"/>
                </a:rPr>
                <a:t>1.2. Đồ thị biểu diễn</a:t>
              </a:r>
            </a:p>
          </p:txBody>
        </p:sp>
      </p:grpSp>
      <p:grpSp>
        <p:nvGrpSpPr>
          <p:cNvPr id="26" name="Group 157"/>
          <p:cNvGrpSpPr>
            <a:grpSpLocks/>
          </p:cNvGrpSpPr>
          <p:nvPr/>
        </p:nvGrpSpPr>
        <p:grpSpPr bwMode="auto">
          <a:xfrm>
            <a:off x="3352800" y="4958189"/>
            <a:ext cx="4267200" cy="615950"/>
            <a:chOff x="1392" y="3216"/>
            <a:chExt cx="3360" cy="394"/>
          </a:xfrm>
        </p:grpSpPr>
        <p:sp>
          <p:nvSpPr>
            <p:cNvPr id="73739" name="Oval 158"/>
            <p:cNvSpPr>
              <a:spLocks noChangeArrowheads="1"/>
            </p:cNvSpPr>
            <p:nvPr/>
          </p:nvSpPr>
          <p:spPr bwMode="gray">
            <a:xfrm>
              <a:off x="1392" y="3216"/>
              <a:ext cx="3350" cy="332"/>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itchFamily="18" charset="0"/>
              </a:endParaRPr>
            </a:p>
          </p:txBody>
        </p:sp>
        <p:sp>
          <p:nvSpPr>
            <p:cNvPr id="73740" name="Oval 159"/>
            <p:cNvSpPr>
              <a:spLocks noChangeArrowheads="1"/>
            </p:cNvSpPr>
            <p:nvPr/>
          </p:nvSpPr>
          <p:spPr bwMode="gray">
            <a:xfrm>
              <a:off x="1392" y="3216"/>
              <a:ext cx="3360" cy="332"/>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itchFamily="18" charset="0"/>
              </a:endParaRPr>
            </a:p>
          </p:txBody>
        </p:sp>
        <p:sp>
          <p:nvSpPr>
            <p:cNvPr id="73741" name="Oval 160"/>
            <p:cNvSpPr>
              <a:spLocks noChangeArrowheads="1"/>
            </p:cNvSpPr>
            <p:nvPr/>
          </p:nvSpPr>
          <p:spPr bwMode="gray">
            <a:xfrm>
              <a:off x="1417" y="3241"/>
              <a:ext cx="3287" cy="334"/>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tLang="en-US">
                <a:solidFill>
                  <a:srgbClr val="000000"/>
                </a:solidFill>
                <a:latin typeface="Times New Roman" panose="02020603050405020304" pitchFamily="18" charset="0"/>
                <a:cs typeface="Times New Roman" pitchFamily="18" charset="0"/>
              </a:endParaRPr>
            </a:p>
          </p:txBody>
        </p:sp>
        <p:sp>
          <p:nvSpPr>
            <p:cNvPr id="73742" name="Oval 161"/>
            <p:cNvSpPr>
              <a:spLocks noChangeArrowheads="1"/>
            </p:cNvSpPr>
            <p:nvPr/>
          </p:nvSpPr>
          <p:spPr bwMode="gray">
            <a:xfrm>
              <a:off x="1452" y="3250"/>
              <a:ext cx="3287" cy="360"/>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b="1">
                  <a:solidFill>
                    <a:srgbClr val="000000"/>
                  </a:solidFill>
                  <a:latin typeface="Times New Roman" panose="02020603050405020304" pitchFamily="18" charset="0"/>
                  <a:cs typeface="Times New Roman" pitchFamily="18" charset="0"/>
                </a:rPr>
                <a:t>1.3. Vận dụng</a:t>
              </a:r>
            </a:p>
          </p:txBody>
        </p:sp>
      </p:grpSp>
      <p:sp>
        <p:nvSpPr>
          <p:cNvPr id="31" name="TextBox 30"/>
          <p:cNvSpPr txBox="1"/>
          <p:nvPr/>
        </p:nvSpPr>
        <p:spPr>
          <a:xfrm>
            <a:off x="1120812" y="3745967"/>
            <a:ext cx="1600200" cy="1200329"/>
          </a:xfrm>
          <a:prstGeom prst="rect">
            <a:avLst/>
          </a:prstGeom>
          <a:noFill/>
          <a:ln>
            <a:solidFill>
              <a:srgbClr val="FF0000"/>
            </a:solidFill>
          </a:ln>
          <a:effectLst>
            <a:glow rad="101600">
              <a:schemeClr val="accent5">
                <a:satMod val="175000"/>
                <a:alpha val="40000"/>
              </a:schemeClr>
            </a:glow>
          </a:effectLst>
        </p:spPr>
        <p:style>
          <a:lnRef idx="0">
            <a:scrgbClr r="0" g="0" b="0"/>
          </a:lnRef>
          <a:fillRef idx="1002">
            <a:schemeClr val="lt2"/>
          </a:fillRef>
          <a:effectRef idx="0">
            <a:scrgbClr r="0" g="0" b="0"/>
          </a:effectRef>
          <a:fontRef idx="major"/>
        </p:style>
        <p:txBody>
          <a:bodyPr>
            <a:spAutoFit/>
          </a:bodyPr>
          <a:lstStyle/>
          <a:p>
            <a:pPr algn="ctr" fontAlgn="auto">
              <a:spcBef>
                <a:spcPts val="0"/>
              </a:spcBef>
              <a:spcAft>
                <a:spcPts val="0"/>
              </a:spcAft>
              <a:defRPr/>
            </a:pPr>
            <a:r>
              <a:rPr lang="en-US" sz="3600" b="1">
                <a:solidFill>
                  <a:srgbClr val="0033CC"/>
                </a:solidFill>
                <a:latin typeface="Times New Roman" panose="02020603050405020304" pitchFamily="18" charset="0"/>
                <a:cs typeface="Times New Roman" pitchFamily="18" charset="0"/>
              </a:rPr>
              <a:t>NỘI DUNG</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4288"/>
    </mc:Choice>
    <mc:Fallback>
      <p:transition spd="slow" advTm="4428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ox(in)">
                                      <p:cBhvr>
                                        <p:cTn id="9" dur="500"/>
                                        <p:tgtEl>
                                          <p:spTgt spid="2"/>
                                        </p:tgtEl>
                                      </p:cBhvr>
                                    </p:animEffect>
                                  </p:childTnLst>
                                </p:cTn>
                              </p:par>
                              <p:par>
                                <p:cTn id="10" presetID="3"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par>
                          <p:cTn id="18" fill="hold" nodeType="afterGroup">
                            <p:stCondLst>
                              <p:cond delay="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16" presetClass="entr" presetSubtype="2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Horizontal)">
                                      <p:cBhvr>
                                        <p:cTn id="25" dur="500"/>
                                        <p:tgtEl>
                                          <p:spTgt spid="16"/>
                                        </p:tgtEl>
                                      </p:cBhvr>
                                    </p:animEffect>
                                  </p:childTnLst>
                                </p:cTn>
                              </p:par>
                              <p:par>
                                <p:cTn id="26" presetID="16" presetClass="entr" presetSubtype="2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Horizontal)">
                                      <p:cBhvr>
                                        <p:cTn id="28" dur="500"/>
                                        <p:tgtEl>
                                          <p:spTgt spid="21"/>
                                        </p:tgtEl>
                                      </p:cBhvr>
                                    </p:animEffect>
                                  </p:childTnLst>
                                </p:cTn>
                              </p:par>
                              <p:par>
                                <p:cTn id="29" presetID="16" presetClass="entr" presetSubtype="2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905" y="1121103"/>
            <a:ext cx="1629696" cy="461665"/>
          </a:xfrm>
          <a:prstGeom prst="rect">
            <a:avLst/>
          </a:prstGeom>
          <a:noFill/>
        </p:spPr>
        <p:txBody>
          <a:bodyPr wrap="square">
            <a:spAutoFit/>
          </a:bodyPr>
          <a:lstStyle/>
          <a:p>
            <a:pPr algn="ctr">
              <a:defRPr/>
            </a:pPr>
            <a:r>
              <a:rPr lang="en-US" sz="2400">
                <a:latin typeface="Times New Roman" pitchFamily="18" charset="0"/>
                <a:cs typeface="Times New Roman" pitchFamily="18" charset="0"/>
              </a:rPr>
              <a:t>Nguồn điện</a:t>
            </a:r>
          </a:p>
        </p:txBody>
      </p:sp>
      <p:pic>
        <p:nvPicPr>
          <p:cNvPr id="778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970936"/>
            <a:ext cx="4218036" cy="297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80C45C15-68F3-4E78-9CF5-AF5B9BA60060}"/>
              </a:ext>
            </a:extLst>
          </p:cNvPr>
          <p:cNvCxnSpPr>
            <a:cxnSpLocks/>
          </p:cNvCxnSpPr>
          <p:nvPr/>
        </p:nvCxnSpPr>
        <p:spPr>
          <a:xfrm>
            <a:off x="1676400" y="1351936"/>
            <a:ext cx="1828800" cy="0"/>
          </a:xfrm>
          <a:prstGeom prst="straightConnector1">
            <a:avLst/>
          </a:prstGeom>
          <a:ln w="38100">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4A07934E-FB9D-433F-A1AE-0487C3614A8F}"/>
              </a:ext>
            </a:extLst>
          </p:cNvPr>
          <p:cNvSpPr txBox="1"/>
          <p:nvPr/>
        </p:nvSpPr>
        <p:spPr>
          <a:xfrm>
            <a:off x="238435" y="1849587"/>
            <a:ext cx="1514165" cy="830997"/>
          </a:xfrm>
          <a:prstGeom prst="rect">
            <a:avLst/>
          </a:prstGeom>
          <a:noFill/>
        </p:spPr>
        <p:txBody>
          <a:bodyPr wrap="square">
            <a:spAutoFit/>
          </a:bodyPr>
          <a:lstStyle/>
          <a:p>
            <a:pPr algn="ctr">
              <a:defRPr/>
            </a:pPr>
            <a:r>
              <a:rPr lang="en-US" sz="2400">
                <a:latin typeface="Times New Roman" pitchFamily="18" charset="0"/>
                <a:cs typeface="Times New Roman" pitchFamily="18" charset="0"/>
              </a:rPr>
              <a:t>Biến trở con chạy</a:t>
            </a:r>
          </a:p>
        </p:txBody>
      </p:sp>
      <p:cxnSp>
        <p:nvCxnSpPr>
          <p:cNvPr id="16" name="Straight Arrow Connector 15">
            <a:extLst>
              <a:ext uri="{FF2B5EF4-FFF2-40B4-BE49-F238E27FC236}">
                <a16:creationId xmlns:a16="http://schemas.microsoft.com/office/drawing/2014/main" id="{56FE0B69-776C-49C3-83CB-DB2B3AC8149E}"/>
              </a:ext>
            </a:extLst>
          </p:cNvPr>
          <p:cNvCxnSpPr>
            <a:cxnSpLocks/>
          </p:cNvCxnSpPr>
          <p:nvPr/>
        </p:nvCxnSpPr>
        <p:spPr>
          <a:xfrm>
            <a:off x="1917290" y="2309331"/>
            <a:ext cx="1435510" cy="891069"/>
          </a:xfrm>
          <a:prstGeom prst="straightConnector1">
            <a:avLst/>
          </a:prstGeom>
          <a:ln w="38100">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B4952145-3DF3-4AA2-9F52-5852725D922F}"/>
              </a:ext>
            </a:extLst>
          </p:cNvPr>
          <p:cNvCxnSpPr>
            <a:cxnSpLocks/>
            <a:endCxn id="20" idx="1"/>
          </p:cNvCxnSpPr>
          <p:nvPr/>
        </p:nvCxnSpPr>
        <p:spPr>
          <a:xfrm flipV="1">
            <a:off x="6172200" y="1230037"/>
            <a:ext cx="1008713" cy="352732"/>
          </a:xfrm>
          <a:prstGeom prst="straightConnector1">
            <a:avLst/>
          </a:prstGeom>
          <a:ln w="38100">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EBA1FAB4-F63A-4C4D-9350-E449DEEC955E}"/>
              </a:ext>
            </a:extLst>
          </p:cNvPr>
          <p:cNvSpPr txBox="1"/>
          <p:nvPr/>
        </p:nvSpPr>
        <p:spPr>
          <a:xfrm>
            <a:off x="7180913" y="999204"/>
            <a:ext cx="1582087" cy="461665"/>
          </a:xfrm>
          <a:prstGeom prst="rect">
            <a:avLst/>
          </a:prstGeom>
          <a:noFill/>
        </p:spPr>
        <p:txBody>
          <a:bodyPr wrap="square">
            <a:spAutoFit/>
          </a:bodyPr>
          <a:lstStyle/>
          <a:p>
            <a:pPr algn="ctr">
              <a:defRPr/>
            </a:pPr>
            <a:r>
              <a:rPr lang="en-US" sz="2400">
                <a:latin typeface="Times New Roman" pitchFamily="18" charset="0"/>
                <a:cs typeface="Times New Roman" pitchFamily="18" charset="0"/>
              </a:rPr>
              <a:t>Công tắc K</a:t>
            </a:r>
          </a:p>
        </p:txBody>
      </p:sp>
      <p:sp>
        <p:nvSpPr>
          <p:cNvPr id="23" name="TextBox 22">
            <a:extLst>
              <a:ext uri="{FF2B5EF4-FFF2-40B4-BE49-F238E27FC236}">
                <a16:creationId xmlns:a16="http://schemas.microsoft.com/office/drawing/2014/main" id="{87D22BAC-CAD2-4DB1-8964-B6E33AD98F91}"/>
              </a:ext>
            </a:extLst>
          </p:cNvPr>
          <p:cNvSpPr txBox="1"/>
          <p:nvPr/>
        </p:nvSpPr>
        <p:spPr>
          <a:xfrm>
            <a:off x="7315200" y="3429000"/>
            <a:ext cx="1582087" cy="461665"/>
          </a:xfrm>
          <a:prstGeom prst="rect">
            <a:avLst/>
          </a:prstGeom>
          <a:noFill/>
        </p:spPr>
        <p:txBody>
          <a:bodyPr wrap="square">
            <a:spAutoFit/>
          </a:bodyPr>
          <a:lstStyle/>
          <a:p>
            <a:pPr algn="ctr">
              <a:defRPr/>
            </a:pPr>
            <a:r>
              <a:rPr lang="en-US" sz="2400">
                <a:latin typeface="Times New Roman" pitchFamily="18" charset="0"/>
                <a:cs typeface="Times New Roman" pitchFamily="18" charset="0"/>
              </a:rPr>
              <a:t>Ampe kế</a:t>
            </a:r>
          </a:p>
        </p:txBody>
      </p:sp>
      <p:cxnSp>
        <p:nvCxnSpPr>
          <p:cNvPr id="27" name="Straight Arrow Connector 26">
            <a:extLst>
              <a:ext uri="{FF2B5EF4-FFF2-40B4-BE49-F238E27FC236}">
                <a16:creationId xmlns:a16="http://schemas.microsoft.com/office/drawing/2014/main" id="{3E4372E9-1E58-4476-A4BE-93C4C8F2FE16}"/>
              </a:ext>
            </a:extLst>
          </p:cNvPr>
          <p:cNvCxnSpPr>
            <a:cxnSpLocks/>
          </p:cNvCxnSpPr>
          <p:nvPr/>
        </p:nvCxnSpPr>
        <p:spPr>
          <a:xfrm>
            <a:off x="6435080" y="3200400"/>
            <a:ext cx="1032520" cy="495729"/>
          </a:xfrm>
          <a:prstGeom prst="straightConnector1">
            <a:avLst/>
          </a:prstGeom>
          <a:ln w="38100">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6B976145-F0A0-4786-AE3D-52EC79339310}"/>
              </a:ext>
            </a:extLst>
          </p:cNvPr>
          <p:cNvSpPr txBox="1"/>
          <p:nvPr/>
        </p:nvSpPr>
        <p:spPr>
          <a:xfrm>
            <a:off x="7239000" y="2293200"/>
            <a:ext cx="1213831" cy="461665"/>
          </a:xfrm>
          <a:prstGeom prst="rect">
            <a:avLst/>
          </a:prstGeom>
          <a:noFill/>
        </p:spPr>
        <p:txBody>
          <a:bodyPr wrap="square">
            <a:spAutoFit/>
          </a:bodyPr>
          <a:lstStyle/>
          <a:p>
            <a:pPr algn="ctr">
              <a:defRPr/>
            </a:pPr>
            <a:r>
              <a:rPr lang="en-US" sz="2400">
                <a:latin typeface="Times New Roman" pitchFamily="18" charset="0"/>
                <a:cs typeface="Times New Roman" pitchFamily="18" charset="0"/>
              </a:rPr>
              <a:t>Vôn kế</a:t>
            </a:r>
          </a:p>
        </p:txBody>
      </p:sp>
      <p:cxnSp>
        <p:nvCxnSpPr>
          <p:cNvPr id="30" name="Straight Arrow Connector 29">
            <a:extLst>
              <a:ext uri="{FF2B5EF4-FFF2-40B4-BE49-F238E27FC236}">
                <a16:creationId xmlns:a16="http://schemas.microsoft.com/office/drawing/2014/main" id="{7B3E907E-8889-436A-A31C-DE28FBF2F401}"/>
              </a:ext>
            </a:extLst>
          </p:cNvPr>
          <p:cNvCxnSpPr>
            <a:cxnSpLocks/>
            <a:endCxn id="29" idx="1"/>
          </p:cNvCxnSpPr>
          <p:nvPr/>
        </p:nvCxnSpPr>
        <p:spPr>
          <a:xfrm flipV="1">
            <a:off x="5286845" y="2524033"/>
            <a:ext cx="1952155" cy="12844"/>
          </a:xfrm>
          <a:prstGeom prst="straightConnector1">
            <a:avLst/>
          </a:prstGeom>
          <a:ln w="38100">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C448F98A-19C0-41B6-843C-57F44FB6944C}"/>
              </a:ext>
            </a:extLst>
          </p:cNvPr>
          <p:cNvSpPr txBox="1"/>
          <p:nvPr/>
        </p:nvSpPr>
        <p:spPr>
          <a:xfrm>
            <a:off x="2962875" y="4029414"/>
            <a:ext cx="1582087" cy="461665"/>
          </a:xfrm>
          <a:prstGeom prst="rect">
            <a:avLst/>
          </a:prstGeom>
          <a:noFill/>
        </p:spPr>
        <p:txBody>
          <a:bodyPr wrap="square">
            <a:spAutoFit/>
          </a:bodyPr>
          <a:lstStyle/>
          <a:p>
            <a:pPr algn="ctr">
              <a:defRPr/>
            </a:pPr>
            <a:r>
              <a:rPr lang="en-US" sz="2400">
                <a:latin typeface="Times New Roman" pitchFamily="18" charset="0"/>
                <a:cs typeface="Times New Roman" pitchFamily="18" charset="0"/>
              </a:rPr>
              <a:t>Cuộn dây</a:t>
            </a:r>
          </a:p>
        </p:txBody>
      </p:sp>
      <p:cxnSp>
        <p:nvCxnSpPr>
          <p:cNvPr id="40" name="Straight Arrow Connector 39">
            <a:extLst>
              <a:ext uri="{FF2B5EF4-FFF2-40B4-BE49-F238E27FC236}">
                <a16:creationId xmlns:a16="http://schemas.microsoft.com/office/drawing/2014/main" id="{A786B581-1B64-4F79-BF3D-FB38102BD7EE}"/>
              </a:ext>
            </a:extLst>
          </p:cNvPr>
          <p:cNvCxnSpPr>
            <a:cxnSpLocks/>
          </p:cNvCxnSpPr>
          <p:nvPr/>
        </p:nvCxnSpPr>
        <p:spPr>
          <a:xfrm flipV="1">
            <a:off x="3776947" y="3448264"/>
            <a:ext cx="1252253" cy="602463"/>
          </a:xfrm>
          <a:prstGeom prst="straightConnector1">
            <a:avLst/>
          </a:prstGeom>
          <a:ln w="38100">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42" name="Table 41">
            <a:extLst>
              <a:ext uri="{FF2B5EF4-FFF2-40B4-BE49-F238E27FC236}">
                <a16:creationId xmlns:a16="http://schemas.microsoft.com/office/drawing/2014/main" id="{CA073407-5725-4F2C-BC76-6FE2E2F4F6D9}"/>
              </a:ext>
            </a:extLst>
          </p:cNvPr>
          <p:cNvGraphicFramePr>
            <a:graphicFrameLocks noGrp="1"/>
          </p:cNvGraphicFramePr>
          <p:nvPr>
            <p:extLst>
              <p:ext uri="{D42A27DB-BD31-4B8C-83A1-F6EECF244321}">
                <p14:modId xmlns:p14="http://schemas.microsoft.com/office/powerpoint/2010/main" val="261544089"/>
              </p:ext>
            </p:extLst>
          </p:nvPr>
        </p:nvGraphicFramePr>
        <p:xfrm>
          <a:off x="914401" y="4732826"/>
          <a:ext cx="7315199" cy="1535301"/>
        </p:xfrm>
        <a:graphic>
          <a:graphicData uri="http://schemas.openxmlformats.org/drawingml/2006/table">
            <a:tbl>
              <a:tblPr firstRow="1" bandRow="1">
                <a:tableStyleId>{7DF18680-E054-41AD-8BC1-D1AEF772440D}</a:tableStyleId>
              </a:tblPr>
              <a:tblGrid>
                <a:gridCol w="1981199">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21025">
                <a:tc>
                  <a:txBody>
                    <a:bodyPr/>
                    <a:lstStyle/>
                    <a:p>
                      <a:pPr algn="ctr"/>
                      <a:r>
                        <a:rPr lang="en-US" sz="2800" b="1">
                          <a:solidFill>
                            <a:srgbClr val="FFFF00"/>
                          </a:solidFill>
                          <a:latin typeface="Times New Roman" panose="02020603050405020304" pitchFamily="18" charset="0"/>
                          <a:cs typeface="Times New Roman" panose="02020603050405020304" pitchFamily="18" charset="0"/>
                        </a:rPr>
                        <a:t>Dụng cụ đo</a:t>
                      </a:r>
                      <a:endParaRPr lang="vi-VN" sz="2800" b="1">
                        <a:solidFill>
                          <a:srgbClr val="FFFF00"/>
                        </a:solidFill>
                        <a:latin typeface="Times New Roman" panose="02020603050405020304" pitchFamily="18" charset="0"/>
                        <a:cs typeface="Times New Roman" panose="02020603050405020304" pitchFamily="18" charset="0"/>
                      </a:endParaRPr>
                    </a:p>
                  </a:txBody>
                  <a:tcPr marT="45731" marB="45731">
                    <a:solidFill>
                      <a:srgbClr val="0066FF"/>
                    </a:solidFill>
                  </a:tcPr>
                </a:tc>
                <a:tc>
                  <a:txBody>
                    <a:bodyPr/>
                    <a:lstStyle/>
                    <a:p>
                      <a:pPr algn="ctr"/>
                      <a:r>
                        <a:rPr lang="en-US" sz="2800" b="1">
                          <a:solidFill>
                            <a:srgbClr val="FFFF00"/>
                          </a:solidFill>
                          <a:latin typeface="Times New Roman" panose="02020603050405020304" pitchFamily="18" charset="0"/>
                          <a:cs typeface="Times New Roman" panose="02020603050405020304" pitchFamily="18" charset="0"/>
                        </a:rPr>
                        <a:t>Công dụng</a:t>
                      </a:r>
                      <a:endParaRPr lang="vi-VN" sz="2800" b="1">
                        <a:solidFill>
                          <a:srgbClr val="FFFF00"/>
                        </a:solidFill>
                        <a:latin typeface="Times New Roman" panose="02020603050405020304" pitchFamily="18" charset="0"/>
                        <a:cs typeface="Times New Roman" panose="02020603050405020304" pitchFamily="18" charset="0"/>
                      </a:endParaRPr>
                    </a:p>
                  </a:txBody>
                  <a:tcPr marT="45731" marB="45731">
                    <a:solidFill>
                      <a:srgbClr val="0066FF"/>
                    </a:solidFill>
                  </a:tcPr>
                </a:tc>
                <a:tc>
                  <a:txBody>
                    <a:bodyPr/>
                    <a:lstStyle/>
                    <a:p>
                      <a:pPr algn="ctr"/>
                      <a:r>
                        <a:rPr lang="en-US" sz="2800" b="1">
                          <a:solidFill>
                            <a:srgbClr val="FFFF00"/>
                          </a:solidFill>
                          <a:latin typeface="Times New Roman" panose="02020603050405020304" pitchFamily="18" charset="0"/>
                          <a:cs typeface="Times New Roman" panose="02020603050405020304" pitchFamily="18" charset="0"/>
                        </a:rPr>
                        <a:t>Cách mắc</a:t>
                      </a:r>
                      <a:endParaRPr lang="vi-VN" sz="2800" b="1">
                        <a:solidFill>
                          <a:srgbClr val="FFFF00"/>
                        </a:solidFill>
                        <a:latin typeface="Times New Roman" panose="02020603050405020304" pitchFamily="18" charset="0"/>
                        <a:cs typeface="Times New Roman" panose="02020603050405020304" pitchFamily="18" charset="0"/>
                      </a:endParaRPr>
                    </a:p>
                  </a:txBody>
                  <a:tcPr marT="45731" marB="45731">
                    <a:solidFill>
                      <a:srgbClr val="0066FF"/>
                    </a:solidFill>
                  </a:tcPr>
                </a:tc>
                <a:extLst>
                  <a:ext uri="{0D108BD9-81ED-4DB2-BD59-A6C34878D82A}">
                    <a16:rowId xmlns:a16="http://schemas.microsoft.com/office/drawing/2014/main" val="10000"/>
                  </a:ext>
                </a:extLst>
              </a:tr>
              <a:tr h="457096">
                <a:tc>
                  <a:txBody>
                    <a:bodyPr/>
                    <a:lstStyle/>
                    <a:p>
                      <a:pPr algn="ctr"/>
                      <a:r>
                        <a:rPr lang="en-US" sz="2400" b="0" err="1">
                          <a:solidFill>
                            <a:srgbClr val="0033CC"/>
                          </a:solidFill>
                          <a:latin typeface="Times New Roman" panose="02020603050405020304" pitchFamily="18" charset="0"/>
                          <a:cs typeface="Times New Roman" panose="02020603050405020304" pitchFamily="18" charset="0"/>
                        </a:rPr>
                        <a:t>Ampe</a:t>
                      </a:r>
                      <a:r>
                        <a:rPr lang="en-US" sz="2400" b="0">
                          <a:solidFill>
                            <a:srgbClr val="0033CC"/>
                          </a:solidFill>
                          <a:latin typeface="Times New Roman" panose="02020603050405020304" pitchFamily="18" charset="0"/>
                          <a:cs typeface="Times New Roman" panose="02020603050405020304" pitchFamily="18" charset="0"/>
                        </a:rPr>
                        <a:t> </a:t>
                      </a:r>
                      <a:r>
                        <a:rPr lang="en-US" sz="2400" b="0" err="1">
                          <a:solidFill>
                            <a:srgbClr val="0033CC"/>
                          </a:solidFill>
                          <a:latin typeface="Times New Roman" panose="02020603050405020304" pitchFamily="18" charset="0"/>
                          <a:cs typeface="Times New Roman" panose="02020603050405020304" pitchFamily="18" charset="0"/>
                        </a:rPr>
                        <a:t>kế</a:t>
                      </a:r>
                      <a:endParaRPr lang="vi-VN" sz="2400" b="0">
                        <a:solidFill>
                          <a:srgbClr val="0033CC"/>
                        </a:solidFill>
                        <a:latin typeface="Times New Roman" panose="02020603050405020304" pitchFamily="18" charset="0"/>
                        <a:cs typeface="Times New Roman" panose="02020603050405020304" pitchFamily="18" charset="0"/>
                      </a:endParaRPr>
                    </a:p>
                  </a:txBody>
                  <a:tcPr marL="91437" marR="91437" marT="45689" marB="45689"/>
                </a:tc>
                <a:tc>
                  <a:txBody>
                    <a:bodyPr/>
                    <a:lstStyle/>
                    <a:p>
                      <a:endParaRPr lang="vi-VN" sz="2400" b="0">
                        <a:latin typeface="Times New Roman" panose="02020603050405020304" pitchFamily="18" charset="0"/>
                        <a:cs typeface="Times New Roman" panose="02020603050405020304" pitchFamily="18" charset="0"/>
                      </a:endParaRPr>
                    </a:p>
                  </a:txBody>
                  <a:tcPr marL="91437" marR="91437" marT="45689" marB="45689"/>
                </a:tc>
                <a:tc>
                  <a:txBody>
                    <a:bodyPr/>
                    <a:lstStyle/>
                    <a:p>
                      <a:endParaRPr lang="vi-VN" sz="2400" b="0">
                        <a:solidFill>
                          <a:srgbClr val="002060"/>
                        </a:solidFill>
                        <a:latin typeface="Times New Roman" panose="02020603050405020304" pitchFamily="18" charset="0"/>
                        <a:cs typeface="Times New Roman" panose="02020603050405020304" pitchFamily="18" charset="0"/>
                      </a:endParaRPr>
                    </a:p>
                  </a:txBody>
                  <a:tcPr marL="91437" marR="91437" marT="45689" marB="45689"/>
                </a:tc>
                <a:extLst>
                  <a:ext uri="{0D108BD9-81ED-4DB2-BD59-A6C34878D82A}">
                    <a16:rowId xmlns:a16="http://schemas.microsoft.com/office/drawing/2014/main" val="10001"/>
                  </a:ext>
                </a:extLst>
              </a:tr>
              <a:tr h="457096">
                <a:tc>
                  <a:txBody>
                    <a:bodyPr/>
                    <a:lstStyle/>
                    <a:p>
                      <a:pPr algn="ctr"/>
                      <a:r>
                        <a:rPr lang="en-US" sz="2400" b="0" err="1">
                          <a:solidFill>
                            <a:srgbClr val="0033CC"/>
                          </a:solidFill>
                          <a:latin typeface="Times New Roman" panose="02020603050405020304" pitchFamily="18" charset="0"/>
                          <a:cs typeface="Times New Roman" panose="02020603050405020304" pitchFamily="18" charset="0"/>
                        </a:rPr>
                        <a:t>Vôn</a:t>
                      </a:r>
                      <a:r>
                        <a:rPr lang="en-US" sz="2400" b="0" baseline="0">
                          <a:solidFill>
                            <a:srgbClr val="0033CC"/>
                          </a:solidFill>
                          <a:latin typeface="Times New Roman" panose="02020603050405020304" pitchFamily="18" charset="0"/>
                          <a:cs typeface="Times New Roman" panose="02020603050405020304" pitchFamily="18" charset="0"/>
                        </a:rPr>
                        <a:t> </a:t>
                      </a:r>
                      <a:r>
                        <a:rPr lang="en-US" sz="2400" b="0" baseline="0" err="1">
                          <a:solidFill>
                            <a:srgbClr val="0033CC"/>
                          </a:solidFill>
                          <a:latin typeface="Times New Roman" panose="02020603050405020304" pitchFamily="18" charset="0"/>
                          <a:cs typeface="Times New Roman" panose="02020603050405020304" pitchFamily="18" charset="0"/>
                        </a:rPr>
                        <a:t>kế</a:t>
                      </a:r>
                      <a:endParaRPr lang="vi-VN" sz="2400" b="0">
                        <a:solidFill>
                          <a:srgbClr val="0033CC"/>
                        </a:solidFill>
                        <a:latin typeface="Times New Roman" panose="02020603050405020304" pitchFamily="18" charset="0"/>
                        <a:cs typeface="Times New Roman" panose="02020603050405020304" pitchFamily="18" charset="0"/>
                      </a:endParaRPr>
                    </a:p>
                  </a:txBody>
                  <a:tcPr marL="91437" marR="91437" marT="45689" marB="45689"/>
                </a:tc>
                <a:tc>
                  <a:txBody>
                    <a:bodyPr/>
                    <a:lstStyle/>
                    <a:p>
                      <a:endParaRPr lang="vi-VN" sz="2400" b="0">
                        <a:latin typeface="Times New Roman" panose="02020603050405020304" pitchFamily="18" charset="0"/>
                        <a:cs typeface="Times New Roman" panose="02020603050405020304" pitchFamily="18" charset="0"/>
                      </a:endParaRPr>
                    </a:p>
                  </a:txBody>
                  <a:tcPr marL="91437" marR="91437" marT="45689" marB="45689"/>
                </a:tc>
                <a:tc>
                  <a:txBody>
                    <a:bodyPr/>
                    <a:lstStyle/>
                    <a:p>
                      <a:endParaRPr lang="vi-VN" sz="2400" b="0">
                        <a:solidFill>
                          <a:srgbClr val="002060"/>
                        </a:solidFill>
                        <a:latin typeface="Times New Roman" panose="02020603050405020304" pitchFamily="18" charset="0"/>
                        <a:cs typeface="Times New Roman" panose="02020603050405020304" pitchFamily="18" charset="0"/>
                      </a:endParaRPr>
                    </a:p>
                  </a:txBody>
                  <a:tcPr marL="91437" marR="91437" marT="45689" marB="45689"/>
                </a:tc>
                <a:extLst>
                  <a:ext uri="{0D108BD9-81ED-4DB2-BD59-A6C34878D82A}">
                    <a16:rowId xmlns:a16="http://schemas.microsoft.com/office/drawing/2014/main" val="10002"/>
                  </a:ext>
                </a:extLst>
              </a:tr>
            </a:tbl>
          </a:graphicData>
        </a:graphic>
      </p:graphicFrame>
      <p:sp>
        <p:nvSpPr>
          <p:cNvPr id="43" name="TextBox 12">
            <a:extLst>
              <a:ext uri="{FF2B5EF4-FFF2-40B4-BE49-F238E27FC236}">
                <a16:creationId xmlns:a16="http://schemas.microsoft.com/office/drawing/2014/main" id="{D0360B0E-C88F-43B2-A4A1-574CB10D9F78}"/>
              </a:ext>
            </a:extLst>
          </p:cNvPr>
          <p:cNvSpPr txBox="1">
            <a:spLocks noChangeArrowheads="1"/>
          </p:cNvSpPr>
          <p:nvPr/>
        </p:nvSpPr>
        <p:spPr bwMode="auto">
          <a:xfrm>
            <a:off x="122904" y="26661"/>
            <a:ext cx="88686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solidFill>
                  <a:srgbClr val="FF0000"/>
                </a:solidFill>
                <a:latin typeface="Times New Roman" pitchFamily="18" charset="0"/>
                <a:cs typeface="Times New Roman" pitchFamily="18" charset="0"/>
              </a:rPr>
              <a:t>1.1. THÍ NGHIỆM VỀ MỐI LIÊN HỆ GIỮA CĐDĐ VÀ HĐT Ở HAI ĐẦU DÂY DẪN</a:t>
            </a:r>
            <a:endParaRPr lang="en-US" altLang="en-US" sz="2800" b="1" u="sng">
              <a:solidFill>
                <a:srgbClr val="FF0000"/>
              </a:solidFill>
              <a:latin typeface="Times New Roman" pitchFamily="18" charset="0"/>
              <a:cs typeface="Times New Roman"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3974"/>
    </mc:Choice>
    <mc:Fallback>
      <p:transition spd="slow" advTm="7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7"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fade">
                                      <p:cBhvr>
                                        <p:cTn id="9" dur="1000"/>
                                        <p:tgtEl>
                                          <p:spTgt spid="43"/>
                                        </p:tgtEl>
                                      </p:cBhvr>
                                    </p:animEffect>
                                    <p:anim calcmode="lin" valueType="num">
                                      <p:cBhvr>
                                        <p:cTn id="10" dur="1000" fill="hold"/>
                                        <p:tgtEl>
                                          <p:spTgt spid="43"/>
                                        </p:tgtEl>
                                        <p:attrNameLst>
                                          <p:attrName>ppt_x</p:attrName>
                                        </p:attrNameLst>
                                      </p:cBhvr>
                                      <p:tavLst>
                                        <p:tav tm="0">
                                          <p:val>
                                            <p:strVal val="#ppt_x"/>
                                          </p:val>
                                        </p:tav>
                                        <p:tav tm="100000">
                                          <p:val>
                                            <p:strVal val="#ppt_x"/>
                                          </p:val>
                                        </p:tav>
                                      </p:tavLst>
                                    </p:anim>
                                    <p:anim calcmode="lin" valueType="num">
                                      <p:cBhvr>
                                        <p:cTn id="1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7855"/>
                                        </p:tgtEl>
                                        <p:attrNameLst>
                                          <p:attrName>style.visibility</p:attrName>
                                        </p:attrNameLst>
                                      </p:cBhvr>
                                      <p:to>
                                        <p:strVal val="visible"/>
                                      </p:to>
                                    </p:set>
                                    <p:animEffect transition="in" filter="barn(inVertical)">
                                      <p:cBhvr>
                                        <p:cTn id="16" dur="500"/>
                                        <p:tgtEl>
                                          <p:spTgt spid="7785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par>
                                <p:cTn id="22" presetID="22" presetClass="entr" presetSubtype="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barn(inVertical)">
                                      <p:cBhvr>
                                        <p:cTn id="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9"/>
                </p:tgtEl>
              </p:cMediaNode>
            </p:audio>
          </p:childTnLst>
        </p:cTn>
      </p:par>
    </p:tnLst>
    <p:bldLst>
      <p:bldP spid="2" grpId="0"/>
      <p:bldP spid="14" grpId="0"/>
      <p:bldP spid="20" grpId="0"/>
      <p:bldP spid="23" grpId="0"/>
      <p:bldP spid="29" grpId="0"/>
      <p:bldP spid="39"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066800"/>
            <a:ext cx="4325938" cy="321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541714116"/>
              </p:ext>
            </p:extLst>
          </p:nvPr>
        </p:nvGraphicFramePr>
        <p:xfrm>
          <a:off x="304800" y="4572000"/>
          <a:ext cx="8458200" cy="1535301"/>
        </p:xfrm>
        <a:graphic>
          <a:graphicData uri="http://schemas.openxmlformats.org/drawingml/2006/table">
            <a:tbl>
              <a:tblPr firstRow="1" bandRow="1">
                <a:tableStyleId>{7DF18680-E054-41AD-8BC1-D1AEF772440D}</a:tableStyleId>
              </a:tblPr>
              <a:tblGrid>
                <a:gridCol w="19812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621025">
                <a:tc>
                  <a:txBody>
                    <a:bodyPr/>
                    <a:lstStyle/>
                    <a:p>
                      <a:pPr algn="ctr"/>
                      <a:r>
                        <a:rPr lang="en-US" sz="2800" b="1">
                          <a:solidFill>
                            <a:srgbClr val="FFFF00"/>
                          </a:solidFill>
                          <a:latin typeface="Times New Roman" panose="02020603050405020304" pitchFamily="18" charset="0"/>
                          <a:cs typeface="Times New Roman" panose="02020603050405020304" pitchFamily="18" charset="0"/>
                        </a:rPr>
                        <a:t>Dụng cụ đo</a:t>
                      </a:r>
                      <a:endParaRPr lang="vi-VN" sz="2800" b="1">
                        <a:solidFill>
                          <a:srgbClr val="FFFF00"/>
                        </a:solidFill>
                        <a:latin typeface="Times New Roman" panose="02020603050405020304" pitchFamily="18" charset="0"/>
                        <a:cs typeface="Times New Roman" panose="02020603050405020304" pitchFamily="18" charset="0"/>
                      </a:endParaRPr>
                    </a:p>
                  </a:txBody>
                  <a:tcPr marT="45731" marB="45731">
                    <a:solidFill>
                      <a:srgbClr val="0066FF"/>
                    </a:solidFill>
                  </a:tcPr>
                </a:tc>
                <a:tc>
                  <a:txBody>
                    <a:bodyPr/>
                    <a:lstStyle/>
                    <a:p>
                      <a:pPr algn="ctr"/>
                      <a:r>
                        <a:rPr lang="en-US" sz="2800" b="1">
                          <a:solidFill>
                            <a:srgbClr val="FFFF00"/>
                          </a:solidFill>
                          <a:latin typeface="Times New Roman" panose="02020603050405020304" pitchFamily="18" charset="0"/>
                          <a:cs typeface="Times New Roman" panose="02020603050405020304" pitchFamily="18" charset="0"/>
                        </a:rPr>
                        <a:t>Công dụng</a:t>
                      </a:r>
                      <a:endParaRPr lang="vi-VN" sz="2800" b="1">
                        <a:solidFill>
                          <a:srgbClr val="FFFF00"/>
                        </a:solidFill>
                        <a:latin typeface="Times New Roman" panose="02020603050405020304" pitchFamily="18" charset="0"/>
                        <a:cs typeface="Times New Roman" panose="02020603050405020304" pitchFamily="18" charset="0"/>
                      </a:endParaRPr>
                    </a:p>
                  </a:txBody>
                  <a:tcPr marT="45731" marB="45731">
                    <a:solidFill>
                      <a:srgbClr val="0066FF"/>
                    </a:solidFill>
                  </a:tcPr>
                </a:tc>
                <a:tc>
                  <a:txBody>
                    <a:bodyPr/>
                    <a:lstStyle/>
                    <a:p>
                      <a:pPr algn="ctr"/>
                      <a:r>
                        <a:rPr lang="en-US" sz="2800" b="1">
                          <a:solidFill>
                            <a:srgbClr val="FFFF00"/>
                          </a:solidFill>
                          <a:latin typeface="Times New Roman" panose="02020603050405020304" pitchFamily="18" charset="0"/>
                          <a:cs typeface="Times New Roman" panose="02020603050405020304" pitchFamily="18" charset="0"/>
                        </a:rPr>
                        <a:t>Cách mắc</a:t>
                      </a:r>
                      <a:endParaRPr lang="vi-VN" sz="2800" b="1">
                        <a:solidFill>
                          <a:srgbClr val="FFFF00"/>
                        </a:solidFill>
                        <a:latin typeface="Times New Roman" panose="02020603050405020304" pitchFamily="18" charset="0"/>
                        <a:cs typeface="Times New Roman" panose="02020603050405020304" pitchFamily="18" charset="0"/>
                      </a:endParaRPr>
                    </a:p>
                  </a:txBody>
                  <a:tcPr marT="45731" marB="45731">
                    <a:solidFill>
                      <a:srgbClr val="0066FF"/>
                    </a:solidFill>
                  </a:tcPr>
                </a:tc>
                <a:extLst>
                  <a:ext uri="{0D108BD9-81ED-4DB2-BD59-A6C34878D82A}">
                    <a16:rowId xmlns:a16="http://schemas.microsoft.com/office/drawing/2014/main" val="10000"/>
                  </a:ext>
                </a:extLst>
              </a:tr>
              <a:tr h="457096">
                <a:tc>
                  <a:txBody>
                    <a:bodyPr/>
                    <a:lstStyle/>
                    <a:p>
                      <a:pPr algn="ctr"/>
                      <a:r>
                        <a:rPr lang="en-US" sz="2400" b="0" err="1">
                          <a:solidFill>
                            <a:srgbClr val="0033CC"/>
                          </a:solidFill>
                          <a:latin typeface="Times New Roman" panose="02020603050405020304" pitchFamily="18" charset="0"/>
                          <a:cs typeface="Times New Roman" panose="02020603050405020304" pitchFamily="18" charset="0"/>
                        </a:rPr>
                        <a:t>Ampe</a:t>
                      </a:r>
                      <a:r>
                        <a:rPr lang="en-US" sz="2400" b="0">
                          <a:solidFill>
                            <a:srgbClr val="0033CC"/>
                          </a:solidFill>
                          <a:latin typeface="Times New Roman" panose="02020603050405020304" pitchFamily="18" charset="0"/>
                          <a:cs typeface="Times New Roman" panose="02020603050405020304" pitchFamily="18" charset="0"/>
                        </a:rPr>
                        <a:t> </a:t>
                      </a:r>
                      <a:r>
                        <a:rPr lang="en-US" sz="2400" b="0" err="1">
                          <a:solidFill>
                            <a:srgbClr val="0033CC"/>
                          </a:solidFill>
                          <a:latin typeface="Times New Roman" panose="02020603050405020304" pitchFamily="18" charset="0"/>
                          <a:cs typeface="Times New Roman" panose="02020603050405020304" pitchFamily="18" charset="0"/>
                        </a:rPr>
                        <a:t>kế</a:t>
                      </a:r>
                      <a:endParaRPr lang="vi-VN" sz="2400" b="0">
                        <a:solidFill>
                          <a:srgbClr val="0033CC"/>
                        </a:solidFill>
                        <a:latin typeface="Times New Roman" panose="02020603050405020304" pitchFamily="18" charset="0"/>
                        <a:cs typeface="Times New Roman" panose="02020603050405020304" pitchFamily="18" charset="0"/>
                      </a:endParaRPr>
                    </a:p>
                  </a:txBody>
                  <a:tcPr marL="91437" marR="91437" marT="45689" marB="45689"/>
                </a:tc>
                <a:tc>
                  <a:txBody>
                    <a:bodyPr/>
                    <a:lstStyle/>
                    <a:p>
                      <a:r>
                        <a:rPr lang="en-US" sz="2400" b="0" err="1">
                          <a:latin typeface="Times New Roman" panose="02020603050405020304" pitchFamily="18" charset="0"/>
                          <a:cs typeface="Times New Roman" panose="02020603050405020304" pitchFamily="18" charset="0"/>
                        </a:rPr>
                        <a:t>Đo</a:t>
                      </a:r>
                      <a:r>
                        <a:rPr lang="en-US" sz="2400" b="0" baseline="0">
                          <a:latin typeface="Times New Roman" panose="02020603050405020304" pitchFamily="18" charset="0"/>
                          <a:cs typeface="Times New Roman" panose="02020603050405020304" pitchFamily="18" charset="0"/>
                        </a:rPr>
                        <a:t> CĐDĐ</a:t>
                      </a:r>
                      <a:endParaRPr lang="vi-VN" sz="2400" b="0">
                        <a:latin typeface="Times New Roman" panose="02020603050405020304" pitchFamily="18" charset="0"/>
                        <a:cs typeface="Times New Roman" panose="02020603050405020304" pitchFamily="18" charset="0"/>
                      </a:endParaRPr>
                    </a:p>
                  </a:txBody>
                  <a:tcPr marL="91437" marR="91437" marT="45689" marB="45689"/>
                </a:tc>
                <a:tc>
                  <a:txBody>
                    <a:bodyPr/>
                    <a:lstStyle/>
                    <a:p>
                      <a:r>
                        <a:rPr lang="en-US" sz="2400" b="0" err="1">
                          <a:solidFill>
                            <a:srgbClr val="002060"/>
                          </a:solidFill>
                          <a:latin typeface="Times New Roman" panose="02020603050405020304" pitchFamily="18" charset="0"/>
                          <a:cs typeface="Times New Roman" panose="02020603050405020304" pitchFamily="18" charset="0"/>
                        </a:rPr>
                        <a:t>Mắc</a:t>
                      </a:r>
                      <a:r>
                        <a:rPr lang="en-US" sz="2400" b="0" baseline="0">
                          <a:solidFill>
                            <a:srgbClr val="002060"/>
                          </a:solidFill>
                          <a:latin typeface="Times New Roman" panose="02020603050405020304" pitchFamily="18" charset="0"/>
                          <a:cs typeface="Times New Roman" panose="02020603050405020304" pitchFamily="18" charset="0"/>
                        </a:rPr>
                        <a:t> </a:t>
                      </a:r>
                      <a:r>
                        <a:rPr lang="en-US" sz="2400" b="0" baseline="0" err="1">
                          <a:solidFill>
                            <a:srgbClr val="002060"/>
                          </a:solidFill>
                          <a:latin typeface="Times New Roman" panose="02020603050405020304" pitchFamily="18" charset="0"/>
                          <a:cs typeface="Times New Roman" panose="02020603050405020304" pitchFamily="18" charset="0"/>
                        </a:rPr>
                        <a:t>nối</a:t>
                      </a:r>
                      <a:r>
                        <a:rPr lang="en-US" sz="2400" b="0" baseline="0">
                          <a:solidFill>
                            <a:srgbClr val="002060"/>
                          </a:solidFill>
                          <a:latin typeface="Times New Roman" panose="02020603050405020304" pitchFamily="18" charset="0"/>
                          <a:cs typeface="Times New Roman" panose="02020603050405020304" pitchFamily="18" charset="0"/>
                        </a:rPr>
                        <a:t> </a:t>
                      </a:r>
                      <a:r>
                        <a:rPr lang="en-US" sz="2400" b="0" baseline="0" err="1">
                          <a:solidFill>
                            <a:srgbClr val="002060"/>
                          </a:solidFill>
                          <a:latin typeface="Times New Roman" panose="02020603050405020304" pitchFamily="18" charset="0"/>
                          <a:cs typeface="Times New Roman" panose="02020603050405020304" pitchFamily="18" charset="0"/>
                        </a:rPr>
                        <a:t>tiếp</a:t>
                      </a:r>
                      <a:r>
                        <a:rPr lang="en-US" sz="2400" b="0" baseline="0">
                          <a:solidFill>
                            <a:srgbClr val="002060"/>
                          </a:solidFill>
                          <a:latin typeface="Times New Roman" panose="02020603050405020304" pitchFamily="18" charset="0"/>
                          <a:cs typeface="Times New Roman" panose="02020603050405020304" pitchFamily="18" charset="0"/>
                        </a:rPr>
                        <a:t> </a:t>
                      </a:r>
                      <a:r>
                        <a:rPr lang="en-US" sz="2400" b="0" baseline="0" err="1">
                          <a:solidFill>
                            <a:srgbClr val="002060"/>
                          </a:solidFill>
                          <a:latin typeface="Times New Roman" panose="02020603050405020304" pitchFamily="18" charset="0"/>
                          <a:cs typeface="Times New Roman" panose="02020603050405020304" pitchFamily="18" charset="0"/>
                        </a:rPr>
                        <a:t>với</a:t>
                      </a:r>
                      <a:r>
                        <a:rPr lang="en-US" sz="2400" b="0" baseline="0">
                          <a:solidFill>
                            <a:srgbClr val="002060"/>
                          </a:solidFill>
                          <a:latin typeface="Times New Roman" panose="02020603050405020304" pitchFamily="18" charset="0"/>
                          <a:cs typeface="Times New Roman" panose="02020603050405020304" pitchFamily="18" charset="0"/>
                        </a:rPr>
                        <a:t> thiết bị cần đo</a:t>
                      </a:r>
                      <a:endParaRPr lang="vi-VN" sz="2400" b="0">
                        <a:solidFill>
                          <a:srgbClr val="002060"/>
                        </a:solidFill>
                        <a:latin typeface="Times New Roman" panose="02020603050405020304" pitchFamily="18" charset="0"/>
                        <a:cs typeface="Times New Roman" panose="02020603050405020304" pitchFamily="18" charset="0"/>
                      </a:endParaRPr>
                    </a:p>
                  </a:txBody>
                  <a:tcPr marL="91437" marR="91437" marT="45689" marB="45689"/>
                </a:tc>
                <a:extLst>
                  <a:ext uri="{0D108BD9-81ED-4DB2-BD59-A6C34878D82A}">
                    <a16:rowId xmlns:a16="http://schemas.microsoft.com/office/drawing/2014/main" val="10001"/>
                  </a:ext>
                </a:extLst>
              </a:tr>
              <a:tr h="457096">
                <a:tc>
                  <a:txBody>
                    <a:bodyPr/>
                    <a:lstStyle/>
                    <a:p>
                      <a:pPr algn="ctr"/>
                      <a:r>
                        <a:rPr lang="en-US" sz="2400" b="0" err="1">
                          <a:solidFill>
                            <a:srgbClr val="0033CC"/>
                          </a:solidFill>
                          <a:latin typeface="Times New Roman" panose="02020603050405020304" pitchFamily="18" charset="0"/>
                          <a:cs typeface="Times New Roman" panose="02020603050405020304" pitchFamily="18" charset="0"/>
                        </a:rPr>
                        <a:t>Vôn</a:t>
                      </a:r>
                      <a:r>
                        <a:rPr lang="en-US" sz="2400" b="0" baseline="0">
                          <a:solidFill>
                            <a:srgbClr val="0033CC"/>
                          </a:solidFill>
                          <a:latin typeface="Times New Roman" panose="02020603050405020304" pitchFamily="18" charset="0"/>
                          <a:cs typeface="Times New Roman" panose="02020603050405020304" pitchFamily="18" charset="0"/>
                        </a:rPr>
                        <a:t> </a:t>
                      </a:r>
                      <a:r>
                        <a:rPr lang="en-US" sz="2400" b="0" baseline="0" err="1">
                          <a:solidFill>
                            <a:srgbClr val="0033CC"/>
                          </a:solidFill>
                          <a:latin typeface="Times New Roman" panose="02020603050405020304" pitchFamily="18" charset="0"/>
                          <a:cs typeface="Times New Roman" panose="02020603050405020304" pitchFamily="18" charset="0"/>
                        </a:rPr>
                        <a:t>kế</a:t>
                      </a:r>
                      <a:endParaRPr lang="vi-VN" sz="2400" b="0">
                        <a:solidFill>
                          <a:srgbClr val="0033CC"/>
                        </a:solidFill>
                        <a:latin typeface="Times New Roman" panose="02020603050405020304" pitchFamily="18" charset="0"/>
                        <a:cs typeface="Times New Roman" panose="02020603050405020304" pitchFamily="18" charset="0"/>
                      </a:endParaRPr>
                    </a:p>
                  </a:txBody>
                  <a:tcPr marL="91437" marR="91437" marT="45689" marB="45689"/>
                </a:tc>
                <a:tc>
                  <a:txBody>
                    <a:bodyPr/>
                    <a:lstStyle/>
                    <a:p>
                      <a:r>
                        <a:rPr lang="en-US" sz="2400" b="0" err="1">
                          <a:latin typeface="Times New Roman" panose="02020603050405020304" pitchFamily="18" charset="0"/>
                          <a:cs typeface="Times New Roman" panose="02020603050405020304" pitchFamily="18" charset="0"/>
                        </a:rPr>
                        <a:t>Đo</a:t>
                      </a:r>
                      <a:r>
                        <a:rPr lang="en-US" sz="2400" b="0" baseline="0">
                          <a:latin typeface="Times New Roman" panose="02020603050405020304" pitchFamily="18" charset="0"/>
                          <a:cs typeface="Times New Roman" panose="02020603050405020304" pitchFamily="18" charset="0"/>
                        </a:rPr>
                        <a:t> HĐT</a:t>
                      </a:r>
                      <a:endParaRPr lang="vi-VN" sz="2400" b="0">
                        <a:latin typeface="Times New Roman" panose="02020603050405020304" pitchFamily="18" charset="0"/>
                        <a:cs typeface="Times New Roman" panose="02020603050405020304" pitchFamily="18" charset="0"/>
                      </a:endParaRPr>
                    </a:p>
                  </a:txBody>
                  <a:tcPr marL="91437" marR="91437" marT="45689" marB="45689"/>
                </a:tc>
                <a:tc>
                  <a:txBody>
                    <a:bodyPr/>
                    <a:lstStyle/>
                    <a:p>
                      <a:r>
                        <a:rPr lang="en-US" sz="2400" b="0" err="1">
                          <a:solidFill>
                            <a:srgbClr val="002060"/>
                          </a:solidFill>
                          <a:latin typeface="Times New Roman" panose="02020603050405020304" pitchFamily="18" charset="0"/>
                          <a:cs typeface="Times New Roman" panose="02020603050405020304" pitchFamily="18" charset="0"/>
                        </a:rPr>
                        <a:t>Mắc</a:t>
                      </a:r>
                      <a:r>
                        <a:rPr lang="en-US" sz="2400" b="0" baseline="0">
                          <a:solidFill>
                            <a:srgbClr val="002060"/>
                          </a:solidFill>
                          <a:latin typeface="Times New Roman" panose="02020603050405020304" pitchFamily="18" charset="0"/>
                          <a:cs typeface="Times New Roman" panose="02020603050405020304" pitchFamily="18" charset="0"/>
                        </a:rPr>
                        <a:t> song </a:t>
                      </a:r>
                      <a:r>
                        <a:rPr lang="en-US" sz="2400" b="0" baseline="0" err="1">
                          <a:solidFill>
                            <a:srgbClr val="002060"/>
                          </a:solidFill>
                          <a:latin typeface="Times New Roman" panose="02020603050405020304" pitchFamily="18" charset="0"/>
                          <a:cs typeface="Times New Roman" panose="02020603050405020304" pitchFamily="18" charset="0"/>
                        </a:rPr>
                        <a:t>song</a:t>
                      </a:r>
                      <a:r>
                        <a:rPr lang="en-US" sz="2400" b="0" baseline="0">
                          <a:solidFill>
                            <a:srgbClr val="002060"/>
                          </a:solidFill>
                          <a:latin typeface="Times New Roman" panose="02020603050405020304" pitchFamily="18" charset="0"/>
                          <a:cs typeface="Times New Roman" panose="02020603050405020304" pitchFamily="18" charset="0"/>
                        </a:rPr>
                        <a:t> </a:t>
                      </a:r>
                      <a:r>
                        <a:rPr lang="en-US" sz="2400" b="0" baseline="0" err="1">
                          <a:solidFill>
                            <a:srgbClr val="002060"/>
                          </a:solidFill>
                          <a:latin typeface="Times New Roman" panose="02020603050405020304" pitchFamily="18" charset="0"/>
                          <a:cs typeface="Times New Roman" panose="02020603050405020304" pitchFamily="18" charset="0"/>
                        </a:rPr>
                        <a:t>với</a:t>
                      </a:r>
                      <a:r>
                        <a:rPr lang="en-US" sz="2400" b="0" baseline="0">
                          <a:solidFill>
                            <a:srgbClr val="002060"/>
                          </a:solidFill>
                          <a:latin typeface="Times New Roman" panose="02020603050405020304" pitchFamily="18" charset="0"/>
                          <a:cs typeface="Times New Roman" panose="02020603050405020304" pitchFamily="18" charset="0"/>
                        </a:rPr>
                        <a:t> thiết bị cần đo</a:t>
                      </a:r>
                      <a:endParaRPr lang="vi-VN" sz="2400" b="0">
                        <a:solidFill>
                          <a:srgbClr val="002060"/>
                        </a:solidFill>
                        <a:latin typeface="Times New Roman" panose="02020603050405020304" pitchFamily="18" charset="0"/>
                        <a:cs typeface="Times New Roman" panose="02020603050405020304" pitchFamily="18" charset="0"/>
                      </a:endParaRPr>
                    </a:p>
                  </a:txBody>
                  <a:tcPr marL="91437" marR="91437" marT="45689" marB="45689"/>
                </a:tc>
                <a:extLst>
                  <a:ext uri="{0D108BD9-81ED-4DB2-BD59-A6C34878D82A}">
                    <a16:rowId xmlns:a16="http://schemas.microsoft.com/office/drawing/2014/main" val="10002"/>
                  </a:ext>
                </a:extLst>
              </a:tr>
            </a:tbl>
          </a:graphicData>
        </a:graphic>
      </p:graphicFrame>
      <p:sp>
        <p:nvSpPr>
          <p:cNvPr id="10" name="TextBox 12">
            <a:extLst>
              <a:ext uri="{FF2B5EF4-FFF2-40B4-BE49-F238E27FC236}">
                <a16:creationId xmlns:a16="http://schemas.microsoft.com/office/drawing/2014/main" id="{8DAD5B68-477C-45FC-B3D5-1625C5974F9F}"/>
              </a:ext>
            </a:extLst>
          </p:cNvPr>
          <p:cNvSpPr txBox="1">
            <a:spLocks noChangeArrowheads="1"/>
          </p:cNvSpPr>
          <p:nvPr/>
        </p:nvSpPr>
        <p:spPr bwMode="auto">
          <a:xfrm>
            <a:off x="122904" y="26661"/>
            <a:ext cx="88686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solidFill>
                  <a:srgbClr val="FF0000"/>
                </a:solidFill>
                <a:latin typeface="Times New Roman" pitchFamily="18" charset="0"/>
                <a:cs typeface="Times New Roman" pitchFamily="18" charset="0"/>
              </a:rPr>
              <a:t>1.1. THÍ NGHIỆM VỀ MỐI LIÊN HỆ GIỮA CĐDĐ VÀ HĐT Ở HAI ĐẦU DÂY DẪN</a:t>
            </a:r>
            <a:endParaRPr lang="en-US" altLang="en-US" sz="2800" b="1" u="sng">
              <a:solidFill>
                <a:srgbClr val="FF0000"/>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13622415"/>
      </p:ext>
    </p:extLst>
  </p:cSld>
  <p:clrMapOvr>
    <a:masterClrMapping/>
  </p:clrMapOvr>
  <mc:AlternateContent xmlns:mc="http://schemas.openxmlformats.org/markup-compatibility/2006">
    <mc:Choice xmlns:p14="http://schemas.microsoft.com/office/powerpoint/2010/main" Requires="p14">
      <p:transition spd="slow" p14:dur="2000" advTm="13119"/>
    </mc:Choice>
    <mc:Fallback>
      <p:transition spd="slow" advTm="1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75779"/>
                                        </p:tgtEl>
                                        <p:attrNameLst>
                                          <p:attrName>style.visibility</p:attrName>
                                        </p:attrNameLst>
                                      </p:cBhvr>
                                      <p:to>
                                        <p:strVal val="visible"/>
                                      </p:to>
                                    </p:set>
                                    <p:animEffect transition="in" filter="barn(inVertical)">
                                      <p:cBhvr>
                                        <p:cTn id="14" dur="500"/>
                                        <p:tgtEl>
                                          <p:spTgt spid="7577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71" y="951272"/>
            <a:ext cx="8954729" cy="2246769"/>
          </a:xfrm>
          <a:prstGeom prst="rect">
            <a:avLst/>
          </a:prstGeom>
          <a:noFill/>
        </p:spPr>
        <p:txBody>
          <a:bodyPr wrap="square">
            <a:spAutoFit/>
          </a:bodyPr>
          <a:lstStyle/>
          <a:p>
            <a:pPr algn="just">
              <a:defRPr/>
            </a:pP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Các</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bước</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tiến</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hành</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thí</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nghiệm</a:t>
            </a:r>
            <a:r>
              <a:rPr lang="en-US" sz="2800">
                <a:latin typeface="Times New Roman" pitchFamily="18" charset="0"/>
                <a:cs typeface="Times New Roman" pitchFamily="18" charset="0"/>
              </a:rPr>
              <a:t>:</a:t>
            </a:r>
          </a:p>
          <a:p>
            <a:pPr algn="just">
              <a:defRPr/>
            </a:pPr>
            <a:r>
              <a:rPr lang="en-US" sz="2800">
                <a:latin typeface="Times New Roman" pitchFamily="18" charset="0"/>
                <a:cs typeface="Times New Roman" pitchFamily="18" charset="0"/>
              </a:rPr>
              <a:t>- Mắc </a:t>
            </a:r>
            <a:r>
              <a:rPr lang="en-US" sz="2800" err="1">
                <a:latin typeface="Times New Roman" pitchFamily="18" charset="0"/>
                <a:cs typeface="Times New Roman" pitchFamily="18" charset="0"/>
              </a:rPr>
              <a:t>mạch</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điện</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theo</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hình</a:t>
            </a:r>
            <a:r>
              <a:rPr lang="en-US" sz="2800">
                <a:latin typeface="Times New Roman" pitchFamily="18" charset="0"/>
                <a:cs typeface="Times New Roman" pitchFamily="18" charset="0"/>
              </a:rPr>
              <a:t> 1.2.</a:t>
            </a:r>
          </a:p>
          <a:p>
            <a:pPr algn="just">
              <a:defRPr/>
            </a:pPr>
            <a:r>
              <a:rPr lang="en-US" sz="2800">
                <a:latin typeface="Times New Roman" pitchFamily="18" charset="0"/>
                <a:cs typeface="Times New Roman" pitchFamily="18" charset="0"/>
              </a:rPr>
              <a:t>- Đo </a:t>
            </a:r>
            <a:r>
              <a:rPr lang="en-US" sz="2800" err="1">
                <a:latin typeface="Times New Roman" pitchFamily="18" charset="0"/>
                <a:cs typeface="Times New Roman" pitchFamily="18" charset="0"/>
              </a:rPr>
              <a:t>cường</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độ</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dòng</a:t>
            </a:r>
            <a:r>
              <a:rPr lang="en-US" sz="2800">
                <a:latin typeface="Times New Roman" pitchFamily="18" charset="0"/>
                <a:cs typeface="Times New Roman" pitchFamily="18" charset="0"/>
              </a:rPr>
              <a:t> điện chạy qua dây dẫn </a:t>
            </a:r>
            <a:r>
              <a:rPr lang="en-US" sz="2800" err="1">
                <a:latin typeface="Times New Roman" pitchFamily="18" charset="0"/>
                <a:cs typeface="Times New Roman" pitchFamily="18" charset="0"/>
              </a:rPr>
              <a:t>ứng</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các</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hiệu</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điện</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thế</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khác</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nhau</a:t>
            </a:r>
            <a:r>
              <a:rPr lang="en-US" sz="2800">
                <a:latin typeface="Times New Roman" pitchFamily="18" charset="0"/>
                <a:cs typeface="Times New Roman" pitchFamily="18" charset="0"/>
              </a:rPr>
              <a:t>.</a:t>
            </a:r>
          </a:p>
          <a:p>
            <a:pPr algn="just">
              <a:defRPr/>
            </a:pPr>
            <a:r>
              <a:rPr lang="en-US" sz="2800">
                <a:latin typeface="Times New Roman" pitchFamily="18" charset="0"/>
                <a:cs typeface="Times New Roman" pitchFamily="18" charset="0"/>
              </a:rPr>
              <a:t>- Ghi </a:t>
            </a:r>
            <a:r>
              <a:rPr lang="en-US" sz="2800" err="1">
                <a:latin typeface="Times New Roman" pitchFamily="18" charset="0"/>
                <a:cs typeface="Times New Roman" pitchFamily="18" charset="0"/>
              </a:rPr>
              <a:t>số</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liệu</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vào</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a:t>
            </a:r>
            <a:r>
              <a:rPr lang="en-US" sz="2800" err="1">
                <a:latin typeface="Times New Roman" pitchFamily="18" charset="0"/>
                <a:cs typeface="Times New Roman" pitchFamily="18" charset="0"/>
              </a:rPr>
              <a:t>kết</a:t>
            </a:r>
            <a:r>
              <a:rPr lang="en-US" sz="2800">
                <a:latin typeface="Times New Roman" pitchFamily="18" charset="0"/>
                <a:cs typeface="Times New Roman" pitchFamily="18" charset="0"/>
              </a:rPr>
              <a:t> quả.</a:t>
            </a:r>
          </a:p>
        </p:txBody>
      </p:sp>
      <p:pic>
        <p:nvPicPr>
          <p:cNvPr id="778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56" y="3391968"/>
            <a:ext cx="4006644" cy="32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a:extLst>
              <a:ext uri="{FF2B5EF4-FFF2-40B4-BE49-F238E27FC236}">
                <a16:creationId xmlns:a16="http://schemas.microsoft.com/office/drawing/2014/main" id="{F499EE49-82C0-4570-AD9B-08FE681C67D0}"/>
              </a:ext>
            </a:extLst>
          </p:cNvPr>
          <p:cNvGraphicFramePr>
            <a:graphicFrameLocks noGrp="1"/>
          </p:cNvGraphicFramePr>
          <p:nvPr>
            <p:extLst>
              <p:ext uri="{D42A27DB-BD31-4B8C-83A1-F6EECF244321}">
                <p14:modId xmlns:p14="http://schemas.microsoft.com/office/powerpoint/2010/main" val="1081839456"/>
              </p:ext>
            </p:extLst>
          </p:nvPr>
        </p:nvGraphicFramePr>
        <p:xfrm>
          <a:off x="4114800" y="3383220"/>
          <a:ext cx="5029200" cy="347478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914505">
                <a:tc>
                  <a:txBody>
                    <a:bodyPr/>
                    <a:lstStyle/>
                    <a:p>
                      <a:pPr algn="r"/>
                      <a:r>
                        <a:rPr lang="en-US" sz="2400">
                          <a:solidFill>
                            <a:srgbClr val="1A04C0"/>
                          </a:solidFill>
                          <a:latin typeface="Times New Roman" panose="02020603050405020304" pitchFamily="18" charset="0"/>
                          <a:cs typeface="Times New Roman" panose="02020603050405020304" pitchFamily="18" charset="0"/>
                        </a:rPr>
                        <a:t>Kết quả</a:t>
                      </a:r>
                    </a:p>
                    <a:p>
                      <a:pPr algn="ctr"/>
                      <a:endParaRPr lang="en-US" sz="2400">
                        <a:solidFill>
                          <a:srgbClr val="1A04C0"/>
                        </a:solidFill>
                        <a:latin typeface="Times New Roman" panose="02020603050405020304" pitchFamily="18" charset="0"/>
                        <a:cs typeface="Times New Roman" panose="02020603050405020304" pitchFamily="18" charset="0"/>
                      </a:endParaRPr>
                    </a:p>
                    <a:p>
                      <a:pPr algn="l"/>
                      <a:r>
                        <a:rPr lang="en-US" sz="2400">
                          <a:solidFill>
                            <a:srgbClr val="1A04C0"/>
                          </a:solidFill>
                          <a:latin typeface="Times New Roman" panose="02020603050405020304" pitchFamily="18" charset="0"/>
                          <a:cs typeface="Times New Roman" panose="02020603050405020304" pitchFamily="18" charset="0"/>
                        </a:rPr>
                        <a:t>Lần</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đo</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solidFill>
                            <a:srgbClr val="1A04C0"/>
                          </a:solidFill>
                          <a:latin typeface="Times New Roman" panose="02020603050405020304" pitchFamily="18" charset="0"/>
                          <a:cs typeface="Times New Roman" panose="02020603050405020304" pitchFamily="18" charset="0"/>
                        </a:rPr>
                        <a:t>Hiệu</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điện</a:t>
                      </a:r>
                      <a:r>
                        <a:rPr lang="en-US" sz="2400" baseline="0">
                          <a:solidFill>
                            <a:srgbClr val="1A04C0"/>
                          </a:solidFill>
                          <a:latin typeface="Times New Roman" panose="02020603050405020304" pitchFamily="18" charset="0"/>
                          <a:cs typeface="Times New Roman" panose="02020603050405020304" pitchFamily="18" charset="0"/>
                        </a:rPr>
                        <a:t> thế</a:t>
                      </a:r>
                    </a:p>
                    <a:p>
                      <a:pPr algn="ctr"/>
                      <a:r>
                        <a:rPr lang="en-US" sz="2400" baseline="0">
                          <a:solidFill>
                            <a:srgbClr val="1A04C0"/>
                          </a:solidFill>
                          <a:latin typeface="Times New Roman" panose="02020603050405020304" pitchFamily="18" charset="0"/>
                          <a:cs typeface="Times New Roman" panose="02020603050405020304" pitchFamily="18" charset="0"/>
                        </a:rPr>
                        <a:t>(V)</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solidFill>
                            <a:srgbClr val="1A04C0"/>
                          </a:solidFill>
                          <a:latin typeface="Times New Roman" panose="02020603050405020304" pitchFamily="18" charset="0"/>
                          <a:cs typeface="Times New Roman" panose="02020603050405020304" pitchFamily="18" charset="0"/>
                        </a:rPr>
                        <a:t>Cường</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độ</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dòng</a:t>
                      </a:r>
                      <a:r>
                        <a:rPr lang="en-US" sz="2400" baseline="0">
                          <a:solidFill>
                            <a:srgbClr val="1A04C0"/>
                          </a:solidFill>
                          <a:latin typeface="Times New Roman" panose="02020603050405020304" pitchFamily="18" charset="0"/>
                          <a:cs typeface="Times New Roman" panose="02020603050405020304" pitchFamily="18" charset="0"/>
                        </a:rPr>
                        <a:t> điện</a:t>
                      </a:r>
                    </a:p>
                    <a:p>
                      <a:pPr algn="ctr"/>
                      <a:r>
                        <a:rPr lang="en-US" sz="2400" baseline="0">
                          <a:solidFill>
                            <a:srgbClr val="1A04C0"/>
                          </a:solidFill>
                          <a:latin typeface="Times New Roman" panose="02020603050405020304" pitchFamily="18" charset="0"/>
                          <a:cs typeface="Times New Roman" panose="02020603050405020304" pitchFamily="18" charset="0"/>
                        </a:rPr>
                        <a:t>(A)</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5802">
                <a:tc>
                  <a:txBody>
                    <a:bodyPr/>
                    <a:lstStyle/>
                    <a:p>
                      <a:pPr algn="ctr"/>
                      <a:r>
                        <a:rPr lang="en-US" sz="2400" b="1">
                          <a:latin typeface="Times New Roman" panose="02020603050405020304" pitchFamily="18" charset="0"/>
                          <a:cs typeface="Times New Roman" panose="02020603050405020304" pitchFamily="18" charset="0"/>
                        </a:rPr>
                        <a:t>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83">
                <a:tc>
                  <a:txBody>
                    <a:bodyPr/>
                    <a:lstStyle/>
                    <a:p>
                      <a:pPr algn="ctr"/>
                      <a:r>
                        <a:rPr lang="en-US" sz="2400" b="1">
                          <a:latin typeface="Times New Roman" panose="02020603050405020304" pitchFamily="18" charset="0"/>
                          <a:cs typeface="Times New Roman" panose="02020603050405020304" pitchFamily="18" charset="0"/>
                        </a:rPr>
                        <a:t>2</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83">
                <a:tc>
                  <a:txBody>
                    <a:bodyPr/>
                    <a:lstStyle/>
                    <a:p>
                      <a:pPr algn="ctr"/>
                      <a:r>
                        <a:rPr lang="en-US" sz="2400" b="1">
                          <a:latin typeface="Times New Roman" panose="02020603050405020304" pitchFamily="18" charset="0"/>
                          <a:cs typeface="Times New Roman" panose="02020603050405020304" pitchFamily="18" charset="0"/>
                        </a:rPr>
                        <a:t>3</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83">
                <a:tc>
                  <a:txBody>
                    <a:bodyPr/>
                    <a:lstStyle/>
                    <a:p>
                      <a:pPr algn="ctr"/>
                      <a:r>
                        <a:rPr lang="en-US" sz="2400" b="1">
                          <a:latin typeface="Times New Roman" panose="02020603050405020304" pitchFamily="18" charset="0"/>
                          <a:cs typeface="Times New Roman" panose="02020603050405020304" pitchFamily="18" charset="0"/>
                        </a:rPr>
                        <a:t>4</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83">
                <a:tc>
                  <a:txBody>
                    <a:bodyPr/>
                    <a:lstStyle/>
                    <a:p>
                      <a:pPr algn="ctr"/>
                      <a:r>
                        <a:rPr lang="en-US" sz="2400" b="1">
                          <a:latin typeface="Times New Roman" panose="02020603050405020304" pitchFamily="18" charset="0"/>
                          <a:cs typeface="Times New Roman" panose="02020603050405020304" pitchFamily="18" charset="0"/>
                        </a:rPr>
                        <a:t>5</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1" name="Straight Connector 10">
            <a:extLst>
              <a:ext uri="{FF2B5EF4-FFF2-40B4-BE49-F238E27FC236}">
                <a16:creationId xmlns:a16="http://schemas.microsoft.com/office/drawing/2014/main" id="{332208E4-83AD-48A3-95BD-7B4956549518}"/>
              </a:ext>
            </a:extLst>
          </p:cNvPr>
          <p:cNvCxnSpPr>
            <a:cxnSpLocks/>
          </p:cNvCxnSpPr>
          <p:nvPr/>
        </p:nvCxnSpPr>
        <p:spPr>
          <a:xfrm>
            <a:off x="4114800" y="3383220"/>
            <a:ext cx="1905000" cy="1188780"/>
          </a:xfrm>
          <a:prstGeom prst="line">
            <a:avLst/>
          </a:prstGeom>
          <a:ln w="19050"/>
        </p:spPr>
        <p:style>
          <a:lnRef idx="1">
            <a:schemeClr val="dk1"/>
          </a:lnRef>
          <a:fillRef idx="0">
            <a:schemeClr val="dk1"/>
          </a:fillRef>
          <a:effectRef idx="0">
            <a:schemeClr val="dk1"/>
          </a:effectRef>
          <a:fontRef idx="minor">
            <a:schemeClr val="tx1"/>
          </a:fontRef>
        </p:style>
      </p:cxnSp>
      <p:sp>
        <p:nvSpPr>
          <p:cNvPr id="12" name="TextBox 12">
            <a:extLst>
              <a:ext uri="{FF2B5EF4-FFF2-40B4-BE49-F238E27FC236}">
                <a16:creationId xmlns:a16="http://schemas.microsoft.com/office/drawing/2014/main" id="{1C614D3A-A4E8-4619-8CE2-5231491422C1}"/>
              </a:ext>
            </a:extLst>
          </p:cNvPr>
          <p:cNvSpPr txBox="1">
            <a:spLocks noChangeArrowheads="1"/>
          </p:cNvSpPr>
          <p:nvPr/>
        </p:nvSpPr>
        <p:spPr bwMode="auto">
          <a:xfrm>
            <a:off x="122904" y="26661"/>
            <a:ext cx="88686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solidFill>
                  <a:srgbClr val="FF0000"/>
                </a:solidFill>
                <a:latin typeface="Times New Roman" pitchFamily="18" charset="0"/>
                <a:cs typeface="Times New Roman" pitchFamily="18" charset="0"/>
              </a:rPr>
              <a:t>1.1. THÍ NGHIỆM VỀ MỐI LIÊN HỆ GIỮA CĐDĐ VÀ HĐT Ở HAI ĐẦU DÂY DẪN</a:t>
            </a:r>
            <a:endParaRPr lang="en-US" altLang="en-US" sz="2800" b="1" u="sng">
              <a:solidFill>
                <a:srgbClr val="FF0000"/>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9947837"/>
      </p:ext>
    </p:extLst>
  </p:cSld>
  <p:clrMapOvr>
    <a:masterClrMapping/>
  </p:clrMapOvr>
  <mc:AlternateContent xmlns:mc="http://schemas.openxmlformats.org/markup-compatibility/2006">
    <mc:Choice xmlns:p14="http://schemas.microsoft.com/office/powerpoint/2010/main" Requires="p14">
      <p:transition spd="slow" p14:dur="2000" advTm="19774"/>
    </mc:Choice>
    <mc:Fallback>
      <p:transition spd="slow" advTm="1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7"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7855"/>
                                        </p:tgtEl>
                                        <p:attrNameLst>
                                          <p:attrName>style.visibility</p:attrName>
                                        </p:attrNameLst>
                                      </p:cBhvr>
                                      <p:to>
                                        <p:strVal val="visible"/>
                                      </p:to>
                                    </p:set>
                                    <p:animEffect transition="in" filter="barn(inVertical)">
                                      <p:cBhvr>
                                        <p:cTn id="16" dur="500"/>
                                        <p:tgtEl>
                                          <p:spTgt spid="7785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4125686548"/>
              </p:ext>
            </p:extLst>
          </p:nvPr>
        </p:nvGraphicFramePr>
        <p:xfrm>
          <a:off x="1676400" y="1524000"/>
          <a:ext cx="5029200" cy="347478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914505">
                <a:tc>
                  <a:txBody>
                    <a:bodyPr/>
                    <a:lstStyle/>
                    <a:p>
                      <a:pPr algn="r"/>
                      <a:r>
                        <a:rPr lang="en-US" sz="2400">
                          <a:solidFill>
                            <a:srgbClr val="1A04C0"/>
                          </a:solidFill>
                          <a:latin typeface="Times New Roman" panose="02020603050405020304" pitchFamily="18" charset="0"/>
                          <a:cs typeface="Times New Roman" panose="02020603050405020304" pitchFamily="18" charset="0"/>
                        </a:rPr>
                        <a:t>Kết quả</a:t>
                      </a:r>
                    </a:p>
                    <a:p>
                      <a:pPr algn="ctr"/>
                      <a:endParaRPr lang="en-US" sz="2400">
                        <a:solidFill>
                          <a:srgbClr val="1A04C0"/>
                        </a:solidFill>
                        <a:latin typeface="Times New Roman" panose="02020603050405020304" pitchFamily="18" charset="0"/>
                        <a:cs typeface="Times New Roman" panose="02020603050405020304" pitchFamily="18" charset="0"/>
                      </a:endParaRPr>
                    </a:p>
                    <a:p>
                      <a:pPr algn="l"/>
                      <a:r>
                        <a:rPr lang="en-US" sz="2400">
                          <a:solidFill>
                            <a:srgbClr val="1A04C0"/>
                          </a:solidFill>
                          <a:latin typeface="Times New Roman" panose="02020603050405020304" pitchFamily="18" charset="0"/>
                          <a:cs typeface="Times New Roman" panose="02020603050405020304" pitchFamily="18" charset="0"/>
                        </a:rPr>
                        <a:t>Lần</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đo</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solidFill>
                            <a:srgbClr val="1A04C0"/>
                          </a:solidFill>
                          <a:latin typeface="Times New Roman" panose="02020603050405020304" pitchFamily="18" charset="0"/>
                          <a:cs typeface="Times New Roman" panose="02020603050405020304" pitchFamily="18" charset="0"/>
                        </a:rPr>
                        <a:t>Hiệu</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điện</a:t>
                      </a:r>
                      <a:r>
                        <a:rPr lang="en-US" sz="2400" baseline="0">
                          <a:solidFill>
                            <a:srgbClr val="1A04C0"/>
                          </a:solidFill>
                          <a:latin typeface="Times New Roman" panose="02020603050405020304" pitchFamily="18" charset="0"/>
                          <a:cs typeface="Times New Roman" panose="02020603050405020304" pitchFamily="18" charset="0"/>
                        </a:rPr>
                        <a:t> thế</a:t>
                      </a:r>
                    </a:p>
                    <a:p>
                      <a:pPr algn="ctr"/>
                      <a:r>
                        <a:rPr lang="en-US" sz="2400" baseline="0">
                          <a:solidFill>
                            <a:srgbClr val="1A04C0"/>
                          </a:solidFill>
                          <a:latin typeface="Times New Roman" panose="02020603050405020304" pitchFamily="18" charset="0"/>
                          <a:cs typeface="Times New Roman" panose="02020603050405020304" pitchFamily="18" charset="0"/>
                        </a:rPr>
                        <a:t>(V)</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solidFill>
                            <a:srgbClr val="1A04C0"/>
                          </a:solidFill>
                          <a:latin typeface="Times New Roman" panose="02020603050405020304" pitchFamily="18" charset="0"/>
                          <a:cs typeface="Times New Roman" panose="02020603050405020304" pitchFamily="18" charset="0"/>
                        </a:rPr>
                        <a:t>Cường</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độ</a:t>
                      </a:r>
                      <a:r>
                        <a:rPr lang="en-US" sz="2400" baseline="0">
                          <a:solidFill>
                            <a:srgbClr val="1A04C0"/>
                          </a:solidFill>
                          <a:latin typeface="Times New Roman" panose="02020603050405020304" pitchFamily="18" charset="0"/>
                          <a:cs typeface="Times New Roman" panose="02020603050405020304" pitchFamily="18" charset="0"/>
                        </a:rPr>
                        <a:t> </a:t>
                      </a:r>
                      <a:r>
                        <a:rPr lang="en-US" sz="2400" baseline="0" err="1">
                          <a:solidFill>
                            <a:srgbClr val="1A04C0"/>
                          </a:solidFill>
                          <a:latin typeface="Times New Roman" panose="02020603050405020304" pitchFamily="18" charset="0"/>
                          <a:cs typeface="Times New Roman" panose="02020603050405020304" pitchFamily="18" charset="0"/>
                        </a:rPr>
                        <a:t>dòng</a:t>
                      </a:r>
                      <a:r>
                        <a:rPr lang="en-US" sz="2400" baseline="0">
                          <a:solidFill>
                            <a:srgbClr val="1A04C0"/>
                          </a:solidFill>
                          <a:latin typeface="Times New Roman" panose="02020603050405020304" pitchFamily="18" charset="0"/>
                          <a:cs typeface="Times New Roman" panose="02020603050405020304" pitchFamily="18" charset="0"/>
                        </a:rPr>
                        <a:t> điện</a:t>
                      </a:r>
                    </a:p>
                    <a:p>
                      <a:pPr algn="ctr"/>
                      <a:r>
                        <a:rPr lang="en-US" sz="2400" baseline="0">
                          <a:solidFill>
                            <a:srgbClr val="1A04C0"/>
                          </a:solidFill>
                          <a:latin typeface="Times New Roman" panose="02020603050405020304" pitchFamily="18" charset="0"/>
                          <a:cs typeface="Times New Roman" panose="02020603050405020304" pitchFamily="18" charset="0"/>
                        </a:rPr>
                        <a:t>(A)</a:t>
                      </a:r>
                      <a:endParaRPr lang="en-US" sz="2400">
                        <a:solidFill>
                          <a:srgbClr val="1A04C0"/>
                        </a:solidFill>
                        <a:latin typeface="Times New Roman" panose="02020603050405020304" pitchFamily="18" charset="0"/>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5802">
                <a:tc>
                  <a:txBody>
                    <a:bodyPr/>
                    <a:lstStyle/>
                    <a:p>
                      <a:pPr algn="ctr"/>
                      <a:r>
                        <a:rPr lang="en-US" sz="2400" b="1">
                          <a:latin typeface="Times New Roman" panose="02020603050405020304" pitchFamily="18" charset="0"/>
                          <a:cs typeface="Times New Roman" panose="02020603050405020304" pitchFamily="18" charset="0"/>
                        </a:rPr>
                        <a:t>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83">
                <a:tc>
                  <a:txBody>
                    <a:bodyPr/>
                    <a:lstStyle/>
                    <a:p>
                      <a:pPr algn="ctr"/>
                      <a:r>
                        <a:rPr lang="en-US" sz="2400" b="1">
                          <a:latin typeface="Times New Roman" panose="02020603050405020304" pitchFamily="18" charset="0"/>
                          <a:cs typeface="Times New Roman" panose="02020603050405020304" pitchFamily="18" charset="0"/>
                        </a:rPr>
                        <a:t>2</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1,5</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83">
                <a:tc>
                  <a:txBody>
                    <a:bodyPr/>
                    <a:lstStyle/>
                    <a:p>
                      <a:pPr algn="ctr"/>
                      <a:r>
                        <a:rPr lang="en-US" sz="2400" b="1">
                          <a:latin typeface="Times New Roman" panose="02020603050405020304" pitchFamily="18" charset="0"/>
                          <a:cs typeface="Times New Roman" panose="02020603050405020304" pitchFamily="18" charset="0"/>
                        </a:rPr>
                        <a:t>3</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0,2</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83">
                <a:tc>
                  <a:txBody>
                    <a:bodyPr/>
                    <a:lstStyle/>
                    <a:p>
                      <a:pPr algn="ctr"/>
                      <a:r>
                        <a:rPr lang="en-US" sz="2400" b="1">
                          <a:latin typeface="Times New Roman" panose="02020603050405020304" pitchFamily="18" charset="0"/>
                          <a:cs typeface="Times New Roman" panose="02020603050405020304" pitchFamily="18" charset="0"/>
                        </a:rPr>
                        <a:t>4</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4,5</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0,3</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83">
                <a:tc>
                  <a:txBody>
                    <a:bodyPr/>
                    <a:lstStyle/>
                    <a:p>
                      <a:pPr algn="ctr"/>
                      <a:r>
                        <a:rPr lang="en-US" sz="2400" b="1">
                          <a:latin typeface="Times New Roman" panose="02020603050405020304" pitchFamily="18" charset="0"/>
                          <a:cs typeface="Times New Roman" panose="02020603050405020304" pitchFamily="18" charset="0"/>
                        </a:rPr>
                        <a:t>5</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6</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0,4</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0" name="TextBox 19"/>
          <p:cNvSpPr txBox="1"/>
          <p:nvPr/>
        </p:nvSpPr>
        <p:spPr>
          <a:xfrm>
            <a:off x="113072" y="5151180"/>
            <a:ext cx="8849032" cy="1384995"/>
          </a:xfrm>
          <a:prstGeom prst="rect">
            <a:avLst/>
          </a:prstGeom>
          <a:noFill/>
          <a:ln>
            <a:solidFill>
              <a:schemeClr val="bg1"/>
            </a:solidFill>
          </a:ln>
        </p:spPr>
        <p:txBody>
          <a:bodyPr wrap="square">
            <a:spAutoFit/>
          </a:bodyPr>
          <a:lstStyle/>
          <a:p>
            <a:pPr algn="just" fontAlgn="auto">
              <a:spcBef>
                <a:spcPts val="0"/>
              </a:spcBef>
              <a:spcAft>
                <a:spcPts val="0"/>
              </a:spcAft>
              <a:defRPr/>
            </a:pPr>
            <a:r>
              <a:rPr lang="en-US" sz="2800">
                <a:solidFill>
                  <a:prstClr val="black"/>
                </a:solidFill>
                <a:latin typeface="Times New Roman" panose="02020603050405020304" pitchFamily="18" charset="0"/>
                <a:cs typeface="Times New Roman" panose="02020603050405020304" pitchFamily="18" charset="0"/>
              </a:rPr>
              <a:t>- Từ </a:t>
            </a:r>
            <a:r>
              <a:rPr lang="en-US" sz="2800" err="1">
                <a:solidFill>
                  <a:prstClr val="black"/>
                </a:solidFill>
                <a:latin typeface="Times New Roman" panose="02020603050405020304" pitchFamily="18" charset="0"/>
                <a:cs typeface="Times New Roman" panose="02020603050405020304" pitchFamily="18" charset="0"/>
              </a:rPr>
              <a:t>kết</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quả</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thí</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nghiệm</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hãy</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cho</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biết</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khi</a:t>
            </a:r>
            <a:r>
              <a:rPr lang="en-US" sz="2800">
                <a:solidFill>
                  <a:prstClr val="black"/>
                </a:solidFill>
                <a:latin typeface="Times New Roman" panose="02020603050405020304" pitchFamily="18" charset="0"/>
                <a:cs typeface="Times New Roman" panose="02020603050405020304" pitchFamily="18" charset="0"/>
              </a:rPr>
              <a:t> tăng (hoặc giảm) HĐT giữa hai đầu </a:t>
            </a:r>
            <a:r>
              <a:rPr lang="en-US" sz="2800" err="1">
                <a:solidFill>
                  <a:prstClr val="black"/>
                </a:solidFill>
                <a:latin typeface="Times New Roman" panose="02020603050405020304" pitchFamily="18" charset="0"/>
                <a:cs typeface="Times New Roman" panose="02020603050405020304" pitchFamily="18" charset="0"/>
              </a:rPr>
              <a:t>dây</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dẫn</a:t>
            </a:r>
            <a:r>
              <a:rPr lang="en-US" sz="2800">
                <a:solidFill>
                  <a:prstClr val="black"/>
                </a:solidFill>
                <a:latin typeface="Times New Roman" panose="02020603050405020304" pitchFamily="18" charset="0"/>
                <a:cs typeface="Times New Roman" panose="02020603050405020304" pitchFamily="18" charset="0"/>
              </a:rPr>
              <a:t>, CĐDĐ </a:t>
            </a:r>
            <a:r>
              <a:rPr lang="en-US" sz="2800" err="1">
                <a:solidFill>
                  <a:prstClr val="black"/>
                </a:solidFill>
                <a:latin typeface="Times New Roman" panose="02020603050405020304" pitchFamily="18" charset="0"/>
                <a:cs typeface="Times New Roman" panose="02020603050405020304" pitchFamily="18" charset="0"/>
              </a:rPr>
              <a:t>chạy</a:t>
            </a:r>
            <a:r>
              <a:rPr lang="en-US" sz="2800">
                <a:solidFill>
                  <a:prstClr val="black"/>
                </a:solidFill>
                <a:latin typeface="Times New Roman" panose="02020603050405020304" pitchFamily="18" charset="0"/>
                <a:cs typeface="Times New Roman" panose="02020603050405020304" pitchFamily="18" charset="0"/>
              </a:rPr>
              <a:t> qua </a:t>
            </a:r>
            <a:r>
              <a:rPr lang="en-US" sz="2800" err="1">
                <a:solidFill>
                  <a:prstClr val="black"/>
                </a:solidFill>
                <a:latin typeface="Times New Roman" panose="02020603050405020304" pitchFamily="18" charset="0"/>
                <a:cs typeface="Times New Roman" panose="02020603050405020304" pitchFamily="18" charset="0"/>
              </a:rPr>
              <a:t>dây</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dẫn</a:t>
            </a:r>
            <a:r>
              <a:rPr lang="en-US" sz="280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đó</a:t>
            </a:r>
            <a:r>
              <a:rPr lang="en-US" sz="2800">
                <a:solidFill>
                  <a:prstClr val="black"/>
                </a:solidFill>
                <a:latin typeface="Times New Roman" panose="02020603050405020304" pitchFamily="18" charset="0"/>
                <a:cs typeface="Times New Roman" panose="02020603050405020304" pitchFamily="18" charset="0"/>
              </a:rPr>
              <a:t> thay đổi như thế nào?</a:t>
            </a:r>
          </a:p>
        </p:txBody>
      </p:sp>
      <p:cxnSp>
        <p:nvCxnSpPr>
          <p:cNvPr id="5" name="Straight Connector 4">
            <a:extLst>
              <a:ext uri="{FF2B5EF4-FFF2-40B4-BE49-F238E27FC236}">
                <a16:creationId xmlns:a16="http://schemas.microsoft.com/office/drawing/2014/main" id="{22F24942-9F6D-4365-A359-9A4246236B78}"/>
              </a:ext>
            </a:extLst>
          </p:cNvPr>
          <p:cNvCxnSpPr>
            <a:cxnSpLocks/>
          </p:cNvCxnSpPr>
          <p:nvPr/>
        </p:nvCxnSpPr>
        <p:spPr>
          <a:xfrm>
            <a:off x="1676400" y="1524000"/>
            <a:ext cx="1905000" cy="1188780"/>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C3704E01-443B-4413-94F3-ED3C1B645E03}"/>
              </a:ext>
            </a:extLst>
          </p:cNvPr>
          <p:cNvSpPr txBox="1"/>
          <p:nvPr/>
        </p:nvSpPr>
        <p:spPr>
          <a:xfrm>
            <a:off x="95864" y="901005"/>
            <a:ext cx="8849032" cy="523220"/>
          </a:xfrm>
          <a:prstGeom prst="rect">
            <a:avLst/>
          </a:prstGeom>
          <a:noFill/>
          <a:ln>
            <a:solidFill>
              <a:schemeClr val="bg1"/>
            </a:solidFill>
          </a:ln>
        </p:spPr>
        <p:txBody>
          <a:bodyPr wrap="square">
            <a:spAutoFit/>
          </a:bodyPr>
          <a:lstStyle/>
          <a:p>
            <a:pPr algn="just" fontAlgn="auto">
              <a:spcBef>
                <a:spcPts val="0"/>
              </a:spcBef>
              <a:spcAft>
                <a:spcPts val="0"/>
              </a:spcAft>
              <a:defRPr/>
            </a:pPr>
            <a:r>
              <a:rPr lang="en-US" sz="2800">
                <a:solidFill>
                  <a:prstClr val="black"/>
                </a:solidFill>
                <a:latin typeface="Times New Roman" panose="02020603050405020304" pitchFamily="18" charset="0"/>
                <a:cs typeface="Times New Roman" panose="02020603050405020304" pitchFamily="18" charset="0"/>
              </a:rPr>
              <a:t>- Kết quả trong 1 lần thí nghiệm:</a:t>
            </a:r>
          </a:p>
        </p:txBody>
      </p:sp>
      <p:sp>
        <p:nvSpPr>
          <p:cNvPr id="25" name="TextBox 12">
            <a:extLst>
              <a:ext uri="{FF2B5EF4-FFF2-40B4-BE49-F238E27FC236}">
                <a16:creationId xmlns:a16="http://schemas.microsoft.com/office/drawing/2014/main" id="{7C891147-EDD4-4691-9851-85B129DEC020}"/>
              </a:ext>
            </a:extLst>
          </p:cNvPr>
          <p:cNvSpPr txBox="1">
            <a:spLocks noChangeArrowheads="1"/>
          </p:cNvSpPr>
          <p:nvPr/>
        </p:nvSpPr>
        <p:spPr bwMode="auto">
          <a:xfrm>
            <a:off x="122904" y="26661"/>
            <a:ext cx="88686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solidFill>
                  <a:srgbClr val="FF0000"/>
                </a:solidFill>
                <a:latin typeface="Times New Roman" pitchFamily="18" charset="0"/>
                <a:cs typeface="Times New Roman" pitchFamily="18" charset="0"/>
              </a:rPr>
              <a:t>1.1. THÍ NGHIỆM VỀ MỐI LIÊN HỆ GIỮA CĐDĐ VÀ HĐT Ở HAI ĐẦU DÂY DẪN</a:t>
            </a:r>
            <a:endParaRPr lang="en-US" altLang="en-US" sz="2800" b="1" u="sng">
              <a:solidFill>
                <a:srgbClr val="FF0000"/>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488"/>
    </mc:Choice>
    <mc:Fallback>
      <p:transition spd="slow" advTm="2548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6" presetClass="entr" presetSubtype="26"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barn(inHorizontal)">
                                      <p:cBhvr>
                                        <p:cTn id="9" dur="500"/>
                                        <p:tgtEl>
                                          <p:spTgt spid="21"/>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Horizont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20" grpId="0" animBg="1"/>
      <p:bldP spid="21"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5"/>
          <p:cNvSpPr txBox="1">
            <a:spLocks noChangeArrowheads="1"/>
          </p:cNvSpPr>
          <p:nvPr/>
        </p:nvSpPr>
        <p:spPr bwMode="auto">
          <a:xfrm>
            <a:off x="120650" y="990600"/>
            <a:ext cx="8870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400" b="1">
                <a:solidFill>
                  <a:srgbClr val="000000"/>
                </a:solidFill>
                <a:latin typeface="Times New Roman" pitchFamily="18" charset="0"/>
                <a:cs typeface="Times New Roman" pitchFamily="18" charset="0"/>
              </a:rPr>
              <a:t>Nhận xét: </a:t>
            </a:r>
            <a:r>
              <a:rPr lang="en-US" altLang="en-US" sz="2400">
                <a:solidFill>
                  <a:srgbClr val="000000"/>
                </a:solidFill>
                <a:latin typeface="Times New Roman" pitchFamily="18" charset="0"/>
                <a:cs typeface="Times New Roman" pitchFamily="18" charset="0"/>
              </a:rPr>
              <a:t>Hiệu điện thế giữa hai đầu dây dẫn tăng (hoặc giảm) bao nhiêu lần thì c</a:t>
            </a:r>
            <a:r>
              <a:rPr lang="vi-VN" altLang="en-US" sz="2400">
                <a:solidFill>
                  <a:srgbClr val="000000"/>
                </a:solidFill>
                <a:latin typeface="Times New Roman" pitchFamily="18" charset="0"/>
                <a:cs typeface="Times New Roman" pitchFamily="18" charset="0"/>
              </a:rPr>
              <a:t>ư</a:t>
            </a:r>
            <a:r>
              <a:rPr lang="en-US" altLang="en-US" sz="2400">
                <a:solidFill>
                  <a:srgbClr val="000000"/>
                </a:solidFill>
                <a:latin typeface="Times New Roman" pitchFamily="18" charset="0"/>
                <a:cs typeface="Times New Roman" pitchFamily="18" charset="0"/>
              </a:rPr>
              <a:t>ờng độ dòng điện chạy qua dây dẫn đó tăng (hoặc giảm) bấy nhiêu lần.</a:t>
            </a:r>
          </a:p>
        </p:txBody>
      </p:sp>
      <p:sp>
        <p:nvSpPr>
          <p:cNvPr id="2" name="Rectangle 2">
            <a:extLst>
              <a:ext uri="{FF2B5EF4-FFF2-40B4-BE49-F238E27FC236}">
                <a16:creationId xmlns:a16="http://schemas.microsoft.com/office/drawing/2014/main" id="{F4BB4F12-F5E2-404A-A9DF-FD2C5F16120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87EFA4BD-020E-4019-92BC-D2624111E4A7}"/>
              </a:ext>
            </a:extLst>
          </p:cNvPr>
          <p:cNvSpPr>
            <a:spLocks noChangeArrowheads="1"/>
          </p:cNvSpPr>
          <p:nvPr/>
        </p:nvSpPr>
        <p:spPr bwMode="auto">
          <a:xfrm>
            <a:off x="0" y="42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AA0518-E081-43D8-8B94-45099F8CF77C}"/>
                  </a:ext>
                </a:extLst>
              </p:cNvPr>
              <p:cNvSpPr txBox="1"/>
              <p:nvPr/>
            </p:nvSpPr>
            <p:spPr>
              <a:xfrm>
                <a:off x="914400" y="3377825"/>
                <a:ext cx="1600200" cy="877100"/>
              </a:xfrm>
              <a:prstGeom prst="rect">
                <a:avLst/>
              </a:prstGeom>
              <a:noFill/>
              <a:ln w="19050">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00FF"/>
                              </a:solidFill>
                              <a:latin typeface="Cambria Math" panose="02040503050406030204" pitchFamily="18" charset="0"/>
                            </a:rPr>
                          </m:ctrlPr>
                        </m:fPr>
                        <m:num>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1</m:t>
                              </m:r>
                            </m:sub>
                          </m:sSub>
                        </m:num>
                        <m:den>
                          <m:sSub>
                            <m:sSubPr>
                              <m:ctrlPr>
                                <a:rPr lang="en-US" sz="2800" i="1" smtClean="0">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I</m:t>
                              </m:r>
                            </m:e>
                            <m:sub>
                              <m:r>
                                <a:rPr lang="en-US" sz="2800" b="0" i="0" smtClean="0">
                                  <a:solidFill>
                                    <a:srgbClr val="0000FF"/>
                                  </a:solidFill>
                                  <a:latin typeface="Cambria Math" panose="02040503050406030204" pitchFamily="18" charset="0"/>
                                </a:rPr>
                                <m:t>2</m:t>
                              </m:r>
                            </m:sub>
                          </m:sSub>
                        </m:den>
                      </m:f>
                      <m:r>
                        <a:rPr lang="en-US" sz="2800" b="0" i="0" smtClean="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1</m:t>
                              </m:r>
                            </m:sub>
                          </m:sSub>
                        </m:num>
                        <m:den>
                          <m:sSub>
                            <m:sSubPr>
                              <m:ctrlPr>
                                <a:rPr lang="en-US" sz="2800" i="1">
                                  <a:solidFill>
                                    <a:srgbClr val="0000FF"/>
                                  </a:solidFill>
                                  <a:latin typeface="Cambria Math" panose="02040503050406030204" pitchFamily="18" charset="0"/>
                                </a:rPr>
                              </m:ctrlPr>
                            </m:sSubPr>
                            <m:e>
                              <m:r>
                                <m:rPr>
                                  <m:sty m:val="p"/>
                                </m:rPr>
                                <a:rPr lang="en-US" sz="2800" b="0" i="0" smtClean="0">
                                  <a:solidFill>
                                    <a:srgbClr val="0000FF"/>
                                  </a:solidFill>
                                  <a:latin typeface="Cambria Math" panose="02040503050406030204" pitchFamily="18" charset="0"/>
                                </a:rPr>
                                <m:t>U</m:t>
                              </m:r>
                            </m:e>
                            <m:sub>
                              <m:r>
                                <a:rPr lang="en-US" sz="2800" b="0" i="0">
                                  <a:solidFill>
                                    <a:srgbClr val="0000FF"/>
                                  </a:solidFill>
                                  <a:latin typeface="Cambria Math" panose="02040503050406030204" pitchFamily="18" charset="0"/>
                                </a:rPr>
                                <m:t>2</m:t>
                              </m:r>
                            </m:sub>
                          </m:sSub>
                        </m:den>
                      </m:f>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6AA0518-E081-43D8-8B94-45099F8CF77C}"/>
                  </a:ext>
                </a:extLst>
              </p:cNvPr>
              <p:cNvSpPr txBox="1">
                <a:spLocks noRot="1" noChangeAspect="1" noMove="1" noResize="1" noEditPoints="1" noAdjustHandles="1" noChangeArrowheads="1" noChangeShapeType="1" noTextEdit="1"/>
              </p:cNvSpPr>
              <p:nvPr/>
            </p:nvSpPr>
            <p:spPr>
              <a:xfrm>
                <a:off x="914400" y="3377825"/>
                <a:ext cx="1600200" cy="877100"/>
              </a:xfrm>
              <a:prstGeom prst="rect">
                <a:avLst/>
              </a:prstGeom>
              <a:blipFill>
                <a:blip r:embed="rId5"/>
                <a:stretch>
                  <a:fillRect/>
                </a:stretch>
              </a:blipFill>
              <a:ln w="19050">
                <a:solidFill>
                  <a:srgbClr val="FF0000"/>
                </a:solidFill>
              </a:ln>
            </p:spPr>
            <p:txBody>
              <a:bodyPr/>
              <a:lstStyle/>
              <a:p>
                <a:r>
                  <a:rPr lang="en-US">
                    <a:noFill/>
                  </a:rPr>
                  <a:t> </a:t>
                </a:r>
              </a:p>
            </p:txBody>
          </p:sp>
        </mc:Fallback>
      </mc:AlternateContent>
      <p:sp>
        <p:nvSpPr>
          <p:cNvPr id="16" name="TextBox 5">
            <a:extLst>
              <a:ext uri="{FF2B5EF4-FFF2-40B4-BE49-F238E27FC236}">
                <a16:creationId xmlns:a16="http://schemas.microsoft.com/office/drawing/2014/main" id="{D44050C5-6543-4EB0-AE04-E04DB110F581}"/>
              </a:ext>
            </a:extLst>
          </p:cNvPr>
          <p:cNvSpPr txBox="1">
            <a:spLocks noChangeArrowheads="1"/>
          </p:cNvSpPr>
          <p:nvPr/>
        </p:nvSpPr>
        <p:spPr bwMode="auto">
          <a:xfrm>
            <a:off x="135192" y="2199968"/>
            <a:ext cx="8870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solidFill>
                  <a:srgbClr val="000000"/>
                </a:solidFill>
                <a:latin typeface="Times New Roman" panose="02020603050405020304" pitchFamily="18" charset="0"/>
                <a:cs typeface="Times New Roman" pitchFamily="18" charset="0"/>
              </a:rPr>
              <a:t>Kết luận: </a:t>
            </a:r>
            <a:r>
              <a:rPr lang="en-US" altLang="en-US" sz="2800">
                <a:solidFill>
                  <a:srgbClr val="000000"/>
                </a:solidFill>
                <a:latin typeface="Times New Roman" pitchFamily="18" charset="0"/>
                <a:cs typeface="Times New Roman" pitchFamily="18" charset="0"/>
              </a:rPr>
              <a:t>Cường độ dòng điện chạy qua một dây dẫn tỉ lệ thuận với hiệu điện thế đặt vào hai đầu dây dẫn đó.</a:t>
            </a:r>
          </a:p>
        </p:txBody>
      </p:sp>
      <p:sp>
        <p:nvSpPr>
          <p:cNvPr id="17" name="TextBox 5">
            <a:extLst>
              <a:ext uri="{FF2B5EF4-FFF2-40B4-BE49-F238E27FC236}">
                <a16:creationId xmlns:a16="http://schemas.microsoft.com/office/drawing/2014/main" id="{BD151351-374A-46E3-B3BD-CC17C303358F}"/>
              </a:ext>
            </a:extLst>
          </p:cNvPr>
          <p:cNvSpPr txBox="1">
            <a:spLocks noChangeArrowheads="1"/>
          </p:cNvSpPr>
          <p:nvPr/>
        </p:nvSpPr>
        <p:spPr bwMode="auto">
          <a:xfrm>
            <a:off x="118192" y="2177675"/>
            <a:ext cx="8870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400" i="1">
                <a:solidFill>
                  <a:srgbClr val="000000"/>
                </a:solidFill>
                <a:latin typeface="Times New Roman" pitchFamily="18" charset="0"/>
                <a:cs typeface="Times New Roman" pitchFamily="18" charset="0"/>
              </a:rPr>
              <a:t>Vậy, CĐDĐ chạy qua một dây dẫn có mối liên hệ như thế nào với hiệu điện đặt vào hai đầu dây dẫn đó?</a:t>
            </a:r>
          </a:p>
        </p:txBody>
      </p:sp>
      <p:sp>
        <p:nvSpPr>
          <p:cNvPr id="18" name="TextBox 5">
            <a:extLst>
              <a:ext uri="{FF2B5EF4-FFF2-40B4-BE49-F238E27FC236}">
                <a16:creationId xmlns:a16="http://schemas.microsoft.com/office/drawing/2014/main" id="{B1665908-B914-467D-84A9-624BC9031EBC}"/>
              </a:ext>
            </a:extLst>
          </p:cNvPr>
          <p:cNvSpPr txBox="1">
            <a:spLocks noChangeArrowheads="1"/>
          </p:cNvSpPr>
          <p:nvPr/>
        </p:nvSpPr>
        <p:spPr bwMode="auto">
          <a:xfrm>
            <a:off x="2895600" y="3236735"/>
            <a:ext cx="308220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400" i="1">
                <a:solidFill>
                  <a:srgbClr val="000000"/>
                </a:solidFill>
                <a:latin typeface="Times New Roman" pitchFamily="18" charset="0"/>
                <a:cs typeface="Times New Roman" pitchFamily="18" charset="0"/>
              </a:rPr>
              <a:t>I</a:t>
            </a:r>
            <a:r>
              <a:rPr lang="en-US" altLang="en-US" sz="2400" i="1" baseline="-25000">
                <a:solidFill>
                  <a:srgbClr val="000000"/>
                </a:solidFill>
                <a:latin typeface="Times New Roman" pitchFamily="18" charset="0"/>
                <a:cs typeface="Times New Roman" pitchFamily="18" charset="0"/>
              </a:rPr>
              <a:t>1</a:t>
            </a:r>
            <a:r>
              <a:rPr lang="en-US" altLang="en-US" sz="2400" i="1">
                <a:solidFill>
                  <a:srgbClr val="000000"/>
                </a:solidFill>
                <a:latin typeface="Times New Roman" pitchFamily="18" charset="0"/>
                <a:cs typeface="Times New Roman" pitchFamily="18" charset="0"/>
              </a:rPr>
              <a:t>: CĐDĐ lúc đầu (A)</a:t>
            </a:r>
          </a:p>
          <a:p>
            <a:pPr algn="just" eaLnBrk="1" hangingPunct="1"/>
            <a:r>
              <a:rPr lang="en-US" altLang="en-US" sz="2400" i="1">
                <a:solidFill>
                  <a:srgbClr val="000000"/>
                </a:solidFill>
                <a:latin typeface="Times New Roman" pitchFamily="18" charset="0"/>
                <a:cs typeface="Times New Roman" pitchFamily="18" charset="0"/>
              </a:rPr>
              <a:t>I</a:t>
            </a:r>
            <a:r>
              <a:rPr lang="en-US" altLang="en-US" sz="2400" i="1" baseline="-25000">
                <a:solidFill>
                  <a:srgbClr val="000000"/>
                </a:solidFill>
                <a:latin typeface="Times New Roman" pitchFamily="18" charset="0"/>
                <a:cs typeface="Times New Roman" pitchFamily="18" charset="0"/>
              </a:rPr>
              <a:t>2</a:t>
            </a:r>
            <a:r>
              <a:rPr lang="en-US" altLang="en-US" sz="2400" i="1">
                <a:solidFill>
                  <a:srgbClr val="000000"/>
                </a:solidFill>
                <a:latin typeface="Times New Roman" pitchFamily="18" charset="0"/>
                <a:cs typeface="Times New Roman" pitchFamily="18" charset="0"/>
              </a:rPr>
              <a:t>: CĐDĐ lúc sau (A)</a:t>
            </a:r>
          </a:p>
          <a:p>
            <a:pPr algn="just" eaLnBrk="1" hangingPunct="1"/>
            <a:r>
              <a:rPr lang="en-US" altLang="en-US" sz="2400" i="1">
                <a:solidFill>
                  <a:srgbClr val="000000"/>
                </a:solidFill>
                <a:latin typeface="Times New Roman" pitchFamily="18" charset="0"/>
                <a:cs typeface="Times New Roman" pitchFamily="18" charset="0"/>
              </a:rPr>
              <a:t>U</a:t>
            </a:r>
            <a:r>
              <a:rPr lang="en-US" altLang="en-US" sz="2400" i="1" baseline="-25000">
                <a:solidFill>
                  <a:srgbClr val="000000"/>
                </a:solidFill>
                <a:latin typeface="Times New Roman" pitchFamily="18" charset="0"/>
                <a:cs typeface="Times New Roman" pitchFamily="18" charset="0"/>
              </a:rPr>
              <a:t>1</a:t>
            </a:r>
            <a:r>
              <a:rPr lang="en-US" altLang="en-US" sz="2400" i="1">
                <a:solidFill>
                  <a:srgbClr val="000000"/>
                </a:solidFill>
                <a:latin typeface="Times New Roman" pitchFamily="18" charset="0"/>
                <a:cs typeface="Times New Roman" pitchFamily="18" charset="0"/>
              </a:rPr>
              <a:t>: HĐT lúc đầu (V)</a:t>
            </a:r>
          </a:p>
          <a:p>
            <a:pPr algn="just" eaLnBrk="1" hangingPunct="1"/>
            <a:r>
              <a:rPr lang="en-US" altLang="en-US" sz="2400" i="1">
                <a:solidFill>
                  <a:srgbClr val="000000"/>
                </a:solidFill>
                <a:latin typeface="Times New Roman" pitchFamily="18" charset="0"/>
                <a:cs typeface="Times New Roman" pitchFamily="18" charset="0"/>
              </a:rPr>
              <a:t>U</a:t>
            </a:r>
            <a:r>
              <a:rPr lang="en-US" altLang="en-US" sz="2400" i="1" baseline="-25000">
                <a:solidFill>
                  <a:srgbClr val="000000"/>
                </a:solidFill>
                <a:latin typeface="Times New Roman" pitchFamily="18" charset="0"/>
                <a:cs typeface="Times New Roman" pitchFamily="18" charset="0"/>
              </a:rPr>
              <a:t>2</a:t>
            </a:r>
            <a:r>
              <a:rPr lang="en-US" altLang="en-US" sz="2400" i="1">
                <a:solidFill>
                  <a:srgbClr val="000000"/>
                </a:solidFill>
                <a:latin typeface="Times New Roman" pitchFamily="18" charset="0"/>
                <a:cs typeface="Times New Roman" pitchFamily="18" charset="0"/>
              </a:rPr>
              <a:t>: HĐT lúc sau (V)</a:t>
            </a:r>
          </a:p>
        </p:txBody>
      </p:sp>
      <p:sp>
        <p:nvSpPr>
          <p:cNvPr id="23" name="TextBox 12">
            <a:extLst>
              <a:ext uri="{FF2B5EF4-FFF2-40B4-BE49-F238E27FC236}">
                <a16:creationId xmlns:a16="http://schemas.microsoft.com/office/drawing/2014/main" id="{CE62D0A5-A580-430E-A90A-0DD17A847DA9}"/>
              </a:ext>
            </a:extLst>
          </p:cNvPr>
          <p:cNvSpPr txBox="1">
            <a:spLocks noChangeArrowheads="1"/>
          </p:cNvSpPr>
          <p:nvPr/>
        </p:nvSpPr>
        <p:spPr bwMode="auto">
          <a:xfrm>
            <a:off x="122904" y="26661"/>
            <a:ext cx="88686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a:solidFill>
                  <a:srgbClr val="FF0000"/>
                </a:solidFill>
                <a:latin typeface="Times New Roman" pitchFamily="18" charset="0"/>
                <a:cs typeface="Times New Roman" pitchFamily="18" charset="0"/>
              </a:rPr>
              <a:t>1.1. THÍ NGHIỆM VỀ MỐI LIÊN HỆ GIỮA CĐDĐ VÀ HĐT Ở HAI ĐẦU DÂY DẪN</a:t>
            </a:r>
            <a:endParaRPr lang="en-US" altLang="en-US" sz="2800" b="1" u="sng">
              <a:solidFill>
                <a:srgbClr val="FF0000"/>
              </a:solidFill>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7269"/>
    </mc:Choice>
    <mc:Fallback>
      <p:transition spd="slow" advTm="5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1000"/>
                                        <p:tgtEl>
                                          <p:spTgt spid="23"/>
                                        </p:tgtEl>
                                      </p:cBhvr>
                                    </p:animEffect>
                                    <p:anim calcmode="lin" valueType="num">
                                      <p:cBhvr>
                                        <p:cTn id="10" dur="1000" fill="hold"/>
                                        <p:tgtEl>
                                          <p:spTgt spid="23"/>
                                        </p:tgtEl>
                                        <p:attrNameLst>
                                          <p:attrName>ppt_x</p:attrName>
                                        </p:attrNameLst>
                                      </p:cBhvr>
                                      <p:tavLst>
                                        <p:tav tm="0">
                                          <p:val>
                                            <p:strVal val="#ppt_x"/>
                                          </p:val>
                                        </p:tav>
                                        <p:tav tm="100000">
                                          <p:val>
                                            <p:strVal val="#ppt_x"/>
                                          </p:val>
                                        </p:tav>
                                      </p:tavLst>
                                    </p:anim>
                                    <p:anim calcmode="lin" valueType="num">
                                      <p:cBhvr>
                                        <p:cTn id="11" dur="1000" fill="hold"/>
                                        <p:tgtEl>
                                          <p:spTgt spid="23"/>
                                        </p:tgtEl>
                                        <p:attrNameLst>
                                          <p:attrName>ppt_y</p:attrName>
                                        </p:attrNameLst>
                                      </p:cBhvr>
                                      <p:tavLst>
                                        <p:tav tm="0">
                                          <p:val>
                                            <p:strVal val="#ppt_y-.1"/>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0899"/>
                                        </p:tgtEl>
                                        <p:attrNameLst>
                                          <p:attrName>style.visibility</p:attrName>
                                        </p:attrNameLst>
                                      </p:cBhvr>
                                      <p:to>
                                        <p:strVal val="visible"/>
                                      </p:to>
                                    </p:set>
                                    <p:animEffect transition="in" filter="wipe(left)">
                                      <p:cBhvr>
                                        <p:cTn id="14" dur="500"/>
                                        <p:tgtEl>
                                          <p:spTgt spid="8089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7"/>
                                        </p:tgtEl>
                                      </p:cBhvr>
                                    </p:animEffect>
                                    <p:anim calcmode="lin" valueType="num">
                                      <p:cBhvr>
                                        <p:cTn id="24" dur="1000"/>
                                        <p:tgtEl>
                                          <p:spTgt spid="17"/>
                                        </p:tgtEl>
                                        <p:attrNameLst>
                                          <p:attrName>ppt_x</p:attrName>
                                        </p:attrNameLst>
                                      </p:cBhvr>
                                      <p:tavLst>
                                        <p:tav tm="0">
                                          <p:val>
                                            <p:strVal val="ppt_x"/>
                                          </p:val>
                                        </p:tav>
                                        <p:tav tm="100000">
                                          <p:val>
                                            <p:strVal val="ppt_x"/>
                                          </p:val>
                                        </p:tav>
                                      </p:tavLst>
                                    </p:anim>
                                    <p:anim calcmode="lin" valueType="num">
                                      <p:cBhvr>
                                        <p:cTn id="25" dur="1000"/>
                                        <p:tgtEl>
                                          <p:spTgt spid="17"/>
                                        </p:tgtEl>
                                        <p:attrNameLst>
                                          <p:attrName>ppt_y</p:attrName>
                                        </p:attrNameLst>
                                      </p:cBhvr>
                                      <p:tavLst>
                                        <p:tav tm="0">
                                          <p:val>
                                            <p:strVal val="ppt_y"/>
                                          </p:val>
                                        </p:tav>
                                        <p:tav tm="100000">
                                          <p:val>
                                            <p:strVal val="ppt_y+.1"/>
                                          </p:val>
                                        </p:tav>
                                      </p:tavLst>
                                    </p:anim>
                                    <p:set>
                                      <p:cBhvr>
                                        <p:cTn id="26" dur="1" fill="hold">
                                          <p:stCondLst>
                                            <p:cond delay="999"/>
                                          </p:stCondLst>
                                        </p:cTn>
                                        <p:tgtEl>
                                          <p:spTgt spid="17"/>
                                        </p:tgtEl>
                                        <p:attrNameLst>
                                          <p:attrName>style.visibility</p:attrName>
                                        </p:attrNameLst>
                                      </p:cBhvr>
                                      <p:to>
                                        <p:strVal val="hidden"/>
                                      </p:to>
                                    </p:set>
                                  </p:childTnLst>
                                </p:cTn>
                              </p:par>
                              <p:par>
                                <p:cTn id="27" presetID="2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bldLst>
      <p:bldP spid="80899" grpId="0"/>
      <p:bldP spid="6" grpId="0" animBg="1"/>
      <p:bldP spid="16" grpId="0"/>
      <p:bldP spid="17" grpId="0"/>
      <p:bldP spid="17" grpId="1"/>
      <p:bldP spid="18"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10.xml><?xml version="1.0" encoding="utf-8"?>
<p:tagLst xmlns:a="http://schemas.openxmlformats.org/drawingml/2006/main" xmlns:r="http://schemas.openxmlformats.org/officeDocument/2006/relationships" xmlns:p="http://schemas.openxmlformats.org/presentationml/2006/main">
  <p:tag name="TIMING" val="|14.9|11.6"/>
</p:tagLst>
</file>

<file path=ppt/tags/tag11.xml><?xml version="1.0" encoding="utf-8"?>
<p:tagLst xmlns:a="http://schemas.openxmlformats.org/drawingml/2006/main" xmlns:r="http://schemas.openxmlformats.org/officeDocument/2006/relationships" xmlns:p="http://schemas.openxmlformats.org/presentationml/2006/main">
  <p:tag name="TIMING" val="|0.5|1.6|1.3|3.6|6.6|1.5|1.4|1.6|0.9|0.8|0.8|3.6|1.9"/>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17.5|68.3|0.5|2.2|4.2|4.6|16.5|12.7|22.9"/>
</p:tagLst>
</file>

<file path=ppt/tags/tag14.xml><?xml version="1.0" encoding="utf-8"?>
<p:tagLst xmlns:a="http://schemas.openxmlformats.org/drawingml/2006/main" xmlns:r="http://schemas.openxmlformats.org/officeDocument/2006/relationships" xmlns:p="http://schemas.openxmlformats.org/presentationml/2006/main">
  <p:tag name="TIMING" val="|82.8|1.8|13.8|12.2|5|39.7"/>
</p:tagLst>
</file>

<file path=ppt/tags/tag15.xml><?xml version="1.0" encoding="utf-8"?>
<p:tagLst xmlns:a="http://schemas.openxmlformats.org/drawingml/2006/main" xmlns:r="http://schemas.openxmlformats.org/officeDocument/2006/relationships" xmlns:p="http://schemas.openxmlformats.org/presentationml/2006/main">
  <p:tag name="TIMING" val="|59.7|41.9|19.3"/>
</p:tagLst>
</file>

<file path=ppt/tags/tag16.xml><?xml version="1.0" encoding="utf-8"?>
<p:tagLst xmlns:a="http://schemas.openxmlformats.org/drawingml/2006/main" xmlns:r="http://schemas.openxmlformats.org/officeDocument/2006/relationships" xmlns:p="http://schemas.openxmlformats.org/presentationml/2006/main">
  <p:tag name="TIMING" val="|27.9|65.3"/>
</p:tagLst>
</file>

<file path=ppt/tags/tag17.xml><?xml version="1.0" encoding="utf-8"?>
<p:tagLst xmlns:a="http://schemas.openxmlformats.org/drawingml/2006/main" xmlns:r="http://schemas.openxmlformats.org/officeDocument/2006/relationships" xmlns:p="http://schemas.openxmlformats.org/presentationml/2006/main">
  <p:tag name="TIMING" val="|3.6"/>
</p:tagLst>
</file>

<file path=ppt/tags/tag18.xml><?xml version="1.0" encoding="utf-8"?>
<p:tagLst xmlns:a="http://schemas.openxmlformats.org/drawingml/2006/main" xmlns:r="http://schemas.openxmlformats.org/officeDocument/2006/relationships" xmlns:p="http://schemas.openxmlformats.org/presentationml/2006/main">
  <p:tag name="TIMING" val="|36.5|17.1|9.8|1|1.1|1.1"/>
</p:tagLst>
</file>

<file path=ppt/tags/tag19.xml><?xml version="1.0" encoding="utf-8"?>
<p:tagLst xmlns:a="http://schemas.openxmlformats.org/drawingml/2006/main" xmlns:r="http://schemas.openxmlformats.org/officeDocument/2006/relationships" xmlns:p="http://schemas.openxmlformats.org/presentationml/2006/main">
  <p:tag name="TIMING" val="|17.8"/>
</p:tagLst>
</file>

<file path=ppt/tags/tag2.xml><?xml version="1.0" encoding="utf-8"?>
<p:tagLst xmlns:a="http://schemas.openxmlformats.org/drawingml/2006/main" xmlns:r="http://schemas.openxmlformats.org/officeDocument/2006/relationships" xmlns:p="http://schemas.openxmlformats.org/presentationml/2006/main">
  <p:tag name="TIMING" val="|12.8"/>
</p:tagLst>
</file>

<file path=ppt/tags/tag3.xml><?xml version="1.0" encoding="utf-8"?>
<p:tagLst xmlns:a="http://schemas.openxmlformats.org/drawingml/2006/main" xmlns:r="http://schemas.openxmlformats.org/officeDocument/2006/relationships" xmlns:p="http://schemas.openxmlformats.org/presentationml/2006/main">
  <p:tag name="TIMING" val="|10.2"/>
</p:tagLst>
</file>

<file path=ppt/tags/tag4.xml><?xml version="1.0" encoding="utf-8"?>
<p:tagLst xmlns:a="http://schemas.openxmlformats.org/drawingml/2006/main" xmlns:r="http://schemas.openxmlformats.org/officeDocument/2006/relationships" xmlns:p="http://schemas.openxmlformats.org/presentationml/2006/main">
  <p:tag name="TIMING" val="|41.6|0.4|1|9.1|4.7|2.3|1.8|8"/>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ags/tag6.xml><?xml version="1.0" encoding="utf-8"?>
<p:tagLst xmlns:a="http://schemas.openxmlformats.org/drawingml/2006/main" xmlns:r="http://schemas.openxmlformats.org/officeDocument/2006/relationships" xmlns:p="http://schemas.openxmlformats.org/presentationml/2006/main">
  <p:tag name="TIMING" val="|1.7|1.2"/>
</p:tagLst>
</file>

<file path=ppt/tags/tag7.xml><?xml version="1.0" encoding="utf-8"?>
<p:tagLst xmlns:a="http://schemas.openxmlformats.org/drawingml/2006/main" xmlns:r="http://schemas.openxmlformats.org/officeDocument/2006/relationships" xmlns:p="http://schemas.openxmlformats.org/presentationml/2006/main">
  <p:tag name="TIMING" val="|3.9|7.2"/>
</p:tagLst>
</file>

<file path=ppt/tags/tag8.xml><?xml version="1.0" encoding="utf-8"?>
<p:tagLst xmlns:a="http://schemas.openxmlformats.org/drawingml/2006/main" xmlns:r="http://schemas.openxmlformats.org/officeDocument/2006/relationships" xmlns:p="http://schemas.openxmlformats.org/presentationml/2006/main">
  <p:tag name="TIMING" val="|14.1|8.6|9.8|6.6"/>
</p:tagLst>
</file>

<file path=ppt/tags/tag9.xml><?xml version="1.0" encoding="utf-8"?>
<p:tagLst xmlns:a="http://schemas.openxmlformats.org/drawingml/2006/main" xmlns:r="http://schemas.openxmlformats.org/officeDocument/2006/relationships" xmlns:p="http://schemas.openxmlformats.org/presentationml/2006/main">
  <p:tag name="TIMING" val="|4|2.3|0.8|0.6"/>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1561</TotalTime>
  <Words>1700</Words>
  <Application>Microsoft Office PowerPoint</Application>
  <PresentationFormat>On-screen Show (4:3)</PresentationFormat>
  <Paragraphs>254</Paragraphs>
  <Slides>23</Slides>
  <Notes>5</Notes>
  <HiddenSlides>0</HiddenSlides>
  <MMClips>23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Arial</vt:lpstr>
      <vt:lpstr>Calibri</vt:lpstr>
      <vt:lpstr>Cambria Math</vt:lpstr>
      <vt:lpstr>Century Schoolbook</vt:lpstr>
      <vt:lpstr>Times New Roman</vt:lpstr>
      <vt:lpstr>Wingdings</vt:lpstr>
      <vt:lpstr>Wingdings 2</vt:lpstr>
      <vt:lpstr>1_Default Design</vt:lpstr>
      <vt:lpstr>3_Default Design</vt:lpstr>
      <vt:lpstr>Office Theme</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admin</cp:lastModifiedBy>
  <cp:revision>94</cp:revision>
  <dcterms:created xsi:type="dcterms:W3CDTF">2008-04-21T08:02:47Z</dcterms:created>
  <dcterms:modified xsi:type="dcterms:W3CDTF">2021-09-05T00:37:26Z</dcterms:modified>
</cp:coreProperties>
</file>